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0"/>
  </p:notesMasterIdLst>
  <p:handoutMasterIdLst>
    <p:handoutMasterId r:id="rId41"/>
  </p:handoutMasterIdLst>
  <p:sldIdLst>
    <p:sldId id="606" r:id="rId2"/>
    <p:sldId id="903" r:id="rId3"/>
    <p:sldId id="819" r:id="rId4"/>
    <p:sldId id="821" r:id="rId5"/>
    <p:sldId id="822" r:id="rId6"/>
    <p:sldId id="823" r:id="rId7"/>
    <p:sldId id="824" r:id="rId8"/>
    <p:sldId id="925" r:id="rId9"/>
    <p:sldId id="926" r:id="rId10"/>
    <p:sldId id="927" r:id="rId11"/>
    <p:sldId id="928" r:id="rId12"/>
    <p:sldId id="825" r:id="rId13"/>
    <p:sldId id="917" r:id="rId14"/>
    <p:sldId id="930" r:id="rId15"/>
    <p:sldId id="931" r:id="rId16"/>
    <p:sldId id="826" r:id="rId17"/>
    <p:sldId id="934" r:id="rId18"/>
    <p:sldId id="827" r:id="rId19"/>
    <p:sldId id="828" r:id="rId20"/>
    <p:sldId id="915" r:id="rId21"/>
    <p:sldId id="916" r:id="rId22"/>
    <p:sldId id="829" r:id="rId23"/>
    <p:sldId id="830" r:id="rId24"/>
    <p:sldId id="831" r:id="rId25"/>
    <p:sldId id="832" r:id="rId26"/>
    <p:sldId id="904" r:id="rId27"/>
    <p:sldId id="905" r:id="rId28"/>
    <p:sldId id="920" r:id="rId29"/>
    <p:sldId id="921" r:id="rId30"/>
    <p:sldId id="922" r:id="rId31"/>
    <p:sldId id="906" r:id="rId32"/>
    <p:sldId id="907" r:id="rId33"/>
    <p:sldId id="833" r:id="rId34"/>
    <p:sldId id="834" r:id="rId35"/>
    <p:sldId id="932" r:id="rId36"/>
    <p:sldId id="935" r:id="rId37"/>
    <p:sldId id="912" r:id="rId38"/>
    <p:sldId id="706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FF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95" autoAdjust="0"/>
    <p:restoredTop sz="97744" autoAdjust="0"/>
  </p:normalViewPr>
  <p:slideViewPr>
    <p:cSldViewPr>
      <p:cViewPr>
        <p:scale>
          <a:sx n="65" d="100"/>
          <a:sy n="65" d="100"/>
        </p:scale>
        <p:origin x="-102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73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1.xml"/><Relationship Id="rId2" Type="http://schemas.openxmlformats.org/officeDocument/2006/relationships/slide" Target="slides/slide27.xml"/><Relationship Id="rId1" Type="http://schemas.openxmlformats.org/officeDocument/2006/relationships/slide" Target="slides/slide26.xml"/><Relationship Id="rId5" Type="http://schemas.openxmlformats.org/officeDocument/2006/relationships/slide" Target="slides/slide37.xml"/><Relationship Id="rId4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KOBINASI BISNIS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B9E392B-F12B-45CD-8446-52E6507CF39C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0EFCE1-908A-435A-932D-326D245AB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60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KOBINASI BISNIS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98942-3FA6-4ECA-A64F-ABBD5AB9D690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E36A34-0997-4F6F-8E2B-8E18B456F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803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35210-5181-4AEA-B33F-A2B792098CA9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9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722313"/>
            <a:ext cx="4835525" cy="3627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72D4F-5F29-4ADD-A31B-56227D42F3DA}" type="slidenum">
              <a:rPr lang="id-ID" smtClean="0">
                <a:solidFill>
                  <a:prstClr val="black"/>
                </a:solidFill>
              </a:rPr>
              <a:pPr/>
              <a:t>14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2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722313"/>
            <a:ext cx="4835525" cy="3627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72D4F-5F29-4ADD-A31B-56227D42F3DA}" type="slidenum">
              <a:rPr lang="id-ID" smtClean="0">
                <a:solidFill>
                  <a:prstClr val="black"/>
                </a:solidFill>
              </a:rPr>
              <a:pPr/>
              <a:t>15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53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16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0"/>
            <a:ext cx="5364480" cy="4320540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722313"/>
            <a:ext cx="4835525" cy="3627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72D4F-5F29-4ADD-A31B-56227D42F3DA}" type="slidenum">
              <a:rPr lang="id-ID" smtClean="0">
                <a:solidFill>
                  <a:prstClr val="black"/>
                </a:solidFill>
              </a:rPr>
              <a:pPr/>
              <a:t>17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15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19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0"/>
            <a:ext cx="5364480" cy="4320540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0"/>
            <a:ext cx="5364480" cy="4320540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23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0"/>
            <a:ext cx="5364480" cy="4320540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CAD9B-28C1-4D21-86C5-206845185151}" type="slidenum">
              <a:rPr lang="en-US"/>
              <a:pPr/>
              <a:t>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92A5C-C417-4991-B5BD-B899CA035E4E}" type="slidenum">
              <a:rPr lang="en-US"/>
              <a:pPr/>
              <a:t>33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77F2F-D243-48DB-9866-41AD27D4EBA8}" type="slidenum">
              <a:rPr lang="en-US"/>
              <a:pPr/>
              <a:t>34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722313"/>
            <a:ext cx="4835525" cy="3627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72D4F-5F29-4ADD-A31B-56227D42F3DA}" type="slidenum">
              <a:rPr lang="id-ID" smtClean="0">
                <a:solidFill>
                  <a:prstClr val="black"/>
                </a:solidFill>
              </a:rPr>
              <a:pPr/>
              <a:t>35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24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CAD9B-28C1-4D21-86C5-206845185151}" type="slidenum">
              <a:rPr lang="en-US"/>
              <a:pPr/>
              <a:t>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CAD9B-28C1-4D21-86C5-206845185151}" type="slidenum">
              <a:rPr lang="en-US"/>
              <a:pPr/>
              <a:t>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0"/>
            <a:ext cx="5364480" cy="4320540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0"/>
            <a:ext cx="5364480" cy="4320540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722313"/>
            <a:ext cx="4835525" cy="3627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72D4F-5F29-4ADD-A31B-56227D42F3DA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857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722313"/>
            <a:ext cx="4835525" cy="3627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72D4F-5F29-4ADD-A31B-56227D42F3DA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271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722313"/>
            <a:ext cx="4835525" cy="3627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Tata Cara Penggunaan Internet Banking dan kartu debit mengikuti ketentuan yang berlaku di Bank Umum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72D4F-5F29-4ADD-A31B-56227D42F3DA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601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0" y="3481388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8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5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8" y="3206750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iImbalan Kerja_PKL_Maksi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iImbalan Kerja_PKL_Maksi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iImbalan Kerja_PKL_Maksi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iImbalan Kerja_PKL_Maksi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iImbalan Kerja_PKL_Maksi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iImbalan Kerja_PKL_Maksi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iImbalan Kerja_PKL_Maksi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iImbalan Kerja_PKL_Maksi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iImbalan Kerja_PKL_Maksi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iImbalan Kerja_PKL_Maksi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Image" r:id="rId15" imgW="13003175" imgH="1612698" progId="">
                  <p:embed/>
                </p:oleObj>
              </mc:Choice>
              <mc:Fallback>
                <p:oleObj name="Image" r:id="rId15" imgW="13003175" imgH="1612698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99D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81792"/>
            <a:ext cx="8077200" cy="2304256"/>
          </a:xfrm>
        </p:spPr>
        <p:txBody>
          <a:bodyPr/>
          <a:lstStyle/>
          <a:p>
            <a:pPr algn="ctr"/>
            <a:r>
              <a:rPr lang="id-ID" sz="3200" dirty="0" smtClean="0">
                <a:solidFill>
                  <a:srgbClr val="C00000"/>
                </a:solidFill>
              </a:rPr>
              <a:t/>
            </a:r>
            <a:br>
              <a:rPr lang="id-ID" sz="3200" dirty="0" smtClean="0">
                <a:solidFill>
                  <a:srgbClr val="C00000"/>
                </a:solidFill>
              </a:rPr>
            </a:br>
            <a:r>
              <a:rPr lang="id-ID" sz="3200" dirty="0" smtClean="0">
                <a:solidFill>
                  <a:srgbClr val="C00000"/>
                </a:solidFill>
              </a:rPr>
              <a:t>IMPLEMENTASI TRANSAKSI PEMBAYARAN NON TUNAI PADA PTKIN 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d-ID" sz="3200" dirty="0" smtClean="0">
                <a:solidFill>
                  <a:srgbClr val="0070C0"/>
                </a:solidFill>
              </a:rPr>
              <a:t>(studi kasus di </a:t>
            </a:r>
            <a:r>
              <a:rPr lang="en-US" sz="3200" dirty="0" smtClean="0">
                <a:solidFill>
                  <a:srgbClr val="0070C0"/>
                </a:solidFill>
              </a:rPr>
              <a:t>UIN </a:t>
            </a:r>
            <a:r>
              <a:rPr lang="en-US" sz="3200" dirty="0" err="1" smtClean="0">
                <a:solidFill>
                  <a:srgbClr val="0070C0"/>
                </a:solidFill>
              </a:rPr>
              <a:t>Fatmawati</a:t>
            </a:r>
            <a:r>
              <a:rPr lang="en-US" sz="3200" dirty="0" smtClean="0">
                <a:solidFill>
                  <a:srgbClr val="0070C0"/>
                </a:solidFill>
              </a:rPr>
              <a:t> Sukarno</a:t>
            </a:r>
            <a:r>
              <a:rPr lang="id-ID" sz="3200" dirty="0" smtClean="0">
                <a:solidFill>
                  <a:srgbClr val="0070C0"/>
                </a:solidFill>
              </a:rPr>
              <a:t> Bengkulu)</a:t>
            </a:r>
            <a:br>
              <a:rPr lang="id-ID" sz="3200" dirty="0" smtClean="0">
                <a:solidFill>
                  <a:srgbClr val="0070C0"/>
                </a:solidFill>
              </a:rPr>
            </a:br>
            <a:r>
              <a:rPr lang="id-ID" sz="3200" dirty="0" smtClean="0">
                <a:solidFill>
                  <a:srgbClr val="0070C0"/>
                </a:solidFill>
              </a:rPr>
              <a:t/>
            </a:r>
            <a:br>
              <a:rPr lang="id-ID" sz="3200" dirty="0" smtClean="0">
                <a:solidFill>
                  <a:srgbClr val="0070C0"/>
                </a:solidFill>
              </a:rPr>
            </a:b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ABC3D127-9B9E-4499-B0E7-9E00BEA01060}" type="slidenum">
              <a:rPr lang="id-ID" smtClean="0"/>
              <a:pPr/>
              <a:t>1</a:t>
            </a:fld>
            <a:endParaRPr lang="id-ID"/>
          </a:p>
        </p:txBody>
      </p:sp>
      <p:pic>
        <p:nvPicPr>
          <p:cNvPr id="4" name="Picture 3" descr="LOGO IAIN RESMI 20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674" y="332656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1547664" y="1484784"/>
            <a:ext cx="759633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763688" y="1160749"/>
            <a:ext cx="6696744" cy="5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d-ID" sz="1800" i="1" dirty="0" smtClean="0">
                <a:solidFill>
                  <a:schemeClr val="accent2">
                    <a:lumMod val="50000"/>
                  </a:schemeClr>
                </a:solidFill>
                <a:latin typeface="Bodoni MT" pitchFamily="18" charset="0"/>
              </a:rPr>
              <a:t>Center Of Excellence</a:t>
            </a:r>
            <a:endParaRPr lang="en-GB" sz="1800" i="1" dirty="0">
              <a:solidFill>
                <a:schemeClr val="accent2">
                  <a:lumMod val="50000"/>
                </a:schemeClr>
              </a:solidFill>
              <a:latin typeface="Bodoni MT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4750" y="296039"/>
            <a:ext cx="5040563" cy="423005"/>
          </a:xfrm>
          <a:prstGeom prst="rect">
            <a:avLst/>
          </a:prstGeom>
          <a:blipFill dpi="0" rotWithShape="1">
            <a:blip r:embed="rId3" cstate="print">
              <a:alphaModFix amt="80000"/>
            </a:blip>
            <a:srcRect/>
            <a:tile tx="0" ty="0" sx="100000" sy="100000" flip="none" algn="tl"/>
          </a:blipFill>
        </p:spPr>
        <p:txBody>
          <a:bodyPr wrap="square" lIns="53154" tIns="26577" rIns="53154" bIns="26577">
            <a:spAutoFit/>
          </a:bodyPr>
          <a:lstStyle/>
          <a:p>
            <a:pPr algn="r"/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Kewenangan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Pendebitan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Rekening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0717" y="1751659"/>
            <a:ext cx="8118748" cy="720080"/>
          </a:xfrm>
          <a:prstGeom prst="roundRect">
            <a:avLst/>
          </a:prstGeom>
          <a:blipFill dpi="0" rotWithShape="1">
            <a:blip r:embed="rId3" cstate="print">
              <a:alphaModFix amt="5600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just" fontAlgn="base" hangingPunct="0"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Pejabat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berwenang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pendebitan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rekening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Bendahara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Penerimaan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4" name="Oval 3"/>
          <p:cNvSpPr/>
          <p:nvPr/>
        </p:nvSpPr>
        <p:spPr>
          <a:xfrm>
            <a:off x="211226" y="1831886"/>
            <a:ext cx="425771" cy="614596"/>
          </a:xfrm>
          <a:prstGeom prst="ellipse">
            <a:avLst/>
          </a:prstGeom>
          <a:blipFill>
            <a:blip r:embed="rId3" cstate="print">
              <a:alphaModFix amt="56000"/>
            </a:blip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ctr"/>
            <a:r>
              <a:rPr lang="id-ID" sz="23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58589" y="2543746"/>
            <a:ext cx="7105901" cy="712275"/>
          </a:xfrm>
          <a:prstGeom prst="roundRect">
            <a:avLst/>
          </a:prstGeom>
          <a:blipFill dpi="0" rotWithShape="1">
            <a:blip r:embed="rId3" cstate="print">
              <a:alphaModFix amt="5500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just" fontAlgn="base" hangingPunct="0"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Pejabat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bertugas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pemungutan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penerimaan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negara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dan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46018" y="3306871"/>
            <a:ext cx="7116714" cy="712275"/>
          </a:xfrm>
          <a:prstGeom prst="roundRect">
            <a:avLst/>
          </a:prstGeom>
          <a:blipFill>
            <a:blip r:embed="rId3" cstate="print">
              <a:alphaModFix amt="55000"/>
            </a:blip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just" fontAlgn="base" hangingPunct="0"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Bendahara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Penerimaan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Bent-Up Arrow 16"/>
          <p:cNvSpPr/>
          <p:nvPr/>
        </p:nvSpPr>
        <p:spPr>
          <a:xfrm rot="5400000">
            <a:off x="1379914" y="2659027"/>
            <a:ext cx="576065" cy="356136"/>
          </a:xfrm>
          <a:prstGeom prst="bentUpArrow">
            <a:avLst/>
          </a:prstGeom>
          <a:blipFill>
            <a:blip r:embed="rId3" cstate="print">
              <a:alphaModFix amt="55000"/>
            </a:blip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ctr"/>
            <a:endParaRPr lang="id-ID" sz="4500"/>
          </a:p>
        </p:txBody>
      </p:sp>
      <p:sp>
        <p:nvSpPr>
          <p:cNvPr id="19" name="Bent-Up Arrow 18"/>
          <p:cNvSpPr/>
          <p:nvPr/>
        </p:nvSpPr>
        <p:spPr>
          <a:xfrm rot="5400000">
            <a:off x="817006" y="2935527"/>
            <a:ext cx="1317303" cy="432049"/>
          </a:xfrm>
          <a:prstGeom prst="bentUpArrow">
            <a:avLst/>
          </a:prstGeom>
          <a:blipFill>
            <a:blip r:embed="rId3" cstate="print">
              <a:alphaModFix amt="55000"/>
            </a:blip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ctr"/>
            <a:endParaRPr lang="id-ID" sz="4500"/>
          </a:p>
        </p:txBody>
      </p:sp>
      <p:sp>
        <p:nvSpPr>
          <p:cNvPr id="20" name="Rounded Rectangle 19"/>
          <p:cNvSpPr/>
          <p:nvPr/>
        </p:nvSpPr>
        <p:spPr>
          <a:xfrm>
            <a:off x="608712" y="4257857"/>
            <a:ext cx="8233878" cy="720080"/>
          </a:xfrm>
          <a:prstGeom prst="roundRect">
            <a:avLst/>
          </a:prstGeom>
          <a:blipFill dpi="0" rotWithShape="1">
            <a:blip r:embed="rId4" cstate="print">
              <a:alphaModFix amt="65000"/>
            </a:blip>
            <a:srcRect/>
            <a:tile tx="0" ty="0" sx="100000" sy="100000" flip="none" algn="tl"/>
          </a:blip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just" fontAlgn="base" hangingPunct="0"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Pejabat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berwenang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pendebitan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rekening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Bendahara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</a:rPr>
              <a:t>Pengeluaran/Bendahara Pengeluaran Pembantu (BPP):</a:t>
            </a:r>
          </a:p>
        </p:txBody>
      </p:sp>
      <p:sp>
        <p:nvSpPr>
          <p:cNvPr id="21" name="Oval 20"/>
          <p:cNvSpPr/>
          <p:nvPr/>
        </p:nvSpPr>
        <p:spPr>
          <a:xfrm>
            <a:off x="139219" y="4338084"/>
            <a:ext cx="425771" cy="614596"/>
          </a:xfrm>
          <a:prstGeom prst="ellipse">
            <a:avLst/>
          </a:prstGeom>
          <a:blipFill dpi="0" rotWithShape="1">
            <a:blip r:embed="rId4" cstate="print">
              <a:alphaModFix amt="65000"/>
            </a:blip>
            <a:srcRect/>
            <a:tile tx="0" ty="0" sx="100000" sy="100000" flip="none" algn="tl"/>
          </a:blip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ctr"/>
            <a:r>
              <a:rPr lang="id-ID" sz="23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786585" y="5049944"/>
            <a:ext cx="7221031" cy="712275"/>
          </a:xfrm>
          <a:prstGeom prst="roundRect">
            <a:avLst/>
          </a:prstGeom>
          <a:blipFill dpi="0" rotWithShape="1">
            <a:blip r:embed="rId4" cstate="print">
              <a:alphaModFix amt="65000"/>
            </a:blip>
            <a:srcRect/>
            <a:tile tx="0" ty="0" sx="100000" sy="100000" flip="none" algn="tl"/>
          </a:blip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just" fontAlgn="base" hangingPunct="0">
              <a:spcAft>
                <a:spcPts val="600"/>
              </a:spcAft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</a:rPr>
              <a:t>Kuasa Pengguna Anggaran (KPA)/Pejabat Pemegang Komitmen atas nama KPA;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dan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74009" y="5813069"/>
            <a:ext cx="7231845" cy="712275"/>
          </a:xfrm>
          <a:prstGeom prst="roundRect">
            <a:avLst/>
          </a:prstGeom>
          <a:blipFill dpi="0" rotWithShape="1">
            <a:blip r:embed="rId4" cstate="print">
              <a:alphaModFix amt="65000"/>
            </a:blip>
            <a:srcRect/>
            <a:tile tx="0" ty="0" sx="100000" sy="100000" flip="none" algn="tl"/>
          </a:blip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just" fontAlgn="base" hangingPunct="0"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Bendahara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Pen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</a:rPr>
              <a:t>geluaran/BPP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Bent-Up Arrow 23"/>
          <p:cNvSpPr/>
          <p:nvPr/>
        </p:nvSpPr>
        <p:spPr>
          <a:xfrm rot="5400000">
            <a:off x="1307906" y="5165225"/>
            <a:ext cx="576065" cy="356136"/>
          </a:xfrm>
          <a:prstGeom prst="bentUpArrow">
            <a:avLst/>
          </a:prstGeom>
          <a:blipFill dpi="0" rotWithShape="1">
            <a:blip r:embed="rId4" cstate="print">
              <a:alphaModFix amt="65000"/>
            </a:blip>
            <a:srcRect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ctr"/>
            <a:endParaRPr lang="id-ID" sz="4500"/>
          </a:p>
        </p:txBody>
      </p:sp>
      <p:sp>
        <p:nvSpPr>
          <p:cNvPr id="25" name="Bent-Up Arrow 24"/>
          <p:cNvSpPr/>
          <p:nvPr/>
        </p:nvSpPr>
        <p:spPr>
          <a:xfrm rot="5400000">
            <a:off x="744996" y="5441725"/>
            <a:ext cx="1317303" cy="432049"/>
          </a:xfrm>
          <a:prstGeom prst="bentUpArrow">
            <a:avLst/>
          </a:prstGeom>
          <a:blipFill dpi="0" rotWithShape="1">
            <a:blip r:embed="rId4" cstate="print">
              <a:alphaModFix amt="65000"/>
            </a:blip>
            <a:srcRect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ctr"/>
            <a:endParaRPr lang="id-ID" sz="45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8EE0-2BD2-455D-8E7F-5BAD1E013EE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2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3319" y="144964"/>
            <a:ext cx="6120681" cy="669226"/>
          </a:xfrm>
          <a:prstGeom prst="rect">
            <a:avLst/>
          </a:prstGeom>
          <a:blipFill dpi="0" rotWithShape="1">
            <a:blip r:embed="rId3" cstate="print">
              <a:alphaModFix amt="86000"/>
            </a:blip>
            <a:srcRect/>
            <a:tile tx="0" ty="0" sx="100000" sy="100000" flip="none" algn="tl"/>
          </a:blipFill>
        </p:spPr>
        <p:txBody>
          <a:bodyPr wrap="square" lIns="53154" tIns="26577" rIns="53154" bIns="26577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Penyediaan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Internet Banking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dan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Kartu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Debit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serta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Konsekuensi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Biaya</a:t>
            </a:r>
            <a:endParaRPr lang="en-US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5368" y="3489013"/>
            <a:ext cx="8009510" cy="1135826"/>
          </a:xfrm>
          <a:prstGeom prst="roundRect">
            <a:avLst/>
          </a:prstGeom>
          <a:blipFill dpi="0" rotWithShape="1">
            <a:blip r:embed="rId4" cstate="print">
              <a:alphaModFix amt="83000"/>
            </a:blip>
            <a:srcRect/>
            <a:tile tx="0" ty="0" sx="100000" sy="100000" flip="none" algn="tl"/>
          </a:blip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just" fontAlgn="base" hangingPunct="0"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timbul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akibat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penggunaan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d-ID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internet banking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</a:rPr>
              <a:t>dan kartu debit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dibebankan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DIPA Kantor/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Satker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berkenaan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id-ID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8965" y="2052147"/>
            <a:ext cx="8009510" cy="879337"/>
          </a:xfrm>
          <a:prstGeom prst="roundRect">
            <a:avLst/>
          </a:prstGeom>
          <a:blipFill dpi="0" rotWithShape="1">
            <a:blip r:embed="rId4" cstate="print">
              <a:alphaModFix amt="83000"/>
            </a:blip>
            <a:srcRect/>
            <a:tile tx="0" ty="0" sx="100000" sy="100000" flip="none" algn="tl"/>
          </a:blip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just" fontAlgn="base" hangingPunct="0">
              <a:spcAft>
                <a:spcPts val="600"/>
              </a:spcAft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</a:rPr>
              <a:t>Layanan </a:t>
            </a:r>
            <a:r>
              <a:rPr lang="id-ID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internet banking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</a:rPr>
              <a:t> dan kartu debit disediakan oleh Bank Umum.</a:t>
            </a:r>
          </a:p>
        </p:txBody>
      </p:sp>
      <p:sp>
        <p:nvSpPr>
          <p:cNvPr id="4" name="Oval 3"/>
          <p:cNvSpPr/>
          <p:nvPr/>
        </p:nvSpPr>
        <p:spPr>
          <a:xfrm>
            <a:off x="294949" y="3442330"/>
            <a:ext cx="425771" cy="614596"/>
          </a:xfrm>
          <a:prstGeom prst="ellipse">
            <a:avLst/>
          </a:prstGeom>
          <a:blipFill dpi="0" rotWithShape="1">
            <a:blip r:embed="rId4" cstate="print">
              <a:alphaModFix amt="83000"/>
            </a:blip>
            <a:srcRect/>
            <a:tile tx="0" ty="0" sx="100000" sy="100000" flip="none" algn="tl"/>
          </a:blip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ctr"/>
            <a:r>
              <a:rPr lang="id-ID" sz="23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294949" y="2270637"/>
            <a:ext cx="425771" cy="614596"/>
          </a:xfrm>
          <a:prstGeom prst="ellipse">
            <a:avLst/>
          </a:prstGeom>
          <a:blipFill dpi="0" rotWithShape="1">
            <a:blip r:embed="rId4" cstate="print">
              <a:alphaModFix amt="83000"/>
            </a:blip>
            <a:srcRect/>
            <a:tile tx="0" ty="0" sx="100000" sy="100000" flip="none" algn="tl"/>
          </a:blip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ctr"/>
            <a:r>
              <a:rPr lang="id-ID" sz="23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3" y="3548042"/>
            <a:ext cx="2133599" cy="365125"/>
          </a:xfrm>
        </p:spPr>
        <p:txBody>
          <a:bodyPr/>
          <a:lstStyle/>
          <a:p>
            <a:fld id="{F3668EE0-2BD2-455D-8E7F-5BAD1E013EE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72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 descr="C:\Users\siina\Desktop\MOM'S\PSAK BARU\gambar ekonomi\MB900448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11560" y="2492896"/>
            <a:ext cx="7848872" cy="187220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568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568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568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568">
                <a:solidFill>
                  <a:schemeClr val="tx1"/>
                </a:solidFill>
                <a:latin typeface="Calibri" pitchFamily="34" charset="0"/>
              </a:defRPr>
            </a:lvl5pPr>
            <a:lvl6pPr marL="786430" algn="ctr" rtl="0" fontAlgn="base">
              <a:spcBef>
                <a:spcPct val="0"/>
              </a:spcBef>
              <a:spcAft>
                <a:spcPct val="0"/>
              </a:spcAft>
              <a:defRPr sz="7568">
                <a:solidFill>
                  <a:schemeClr val="tx1"/>
                </a:solidFill>
                <a:latin typeface="Calibri" pitchFamily="34" charset="0"/>
              </a:defRPr>
            </a:lvl6pPr>
            <a:lvl7pPr marL="1572859" algn="ctr" rtl="0" fontAlgn="base">
              <a:spcBef>
                <a:spcPct val="0"/>
              </a:spcBef>
              <a:spcAft>
                <a:spcPct val="0"/>
              </a:spcAft>
              <a:defRPr sz="7568">
                <a:solidFill>
                  <a:schemeClr val="tx1"/>
                </a:solidFill>
                <a:latin typeface="Calibri" pitchFamily="34" charset="0"/>
              </a:defRPr>
            </a:lvl7pPr>
            <a:lvl8pPr marL="2359289" algn="ctr" rtl="0" fontAlgn="base">
              <a:spcBef>
                <a:spcPct val="0"/>
              </a:spcBef>
              <a:spcAft>
                <a:spcPct val="0"/>
              </a:spcAft>
              <a:defRPr sz="7568">
                <a:solidFill>
                  <a:schemeClr val="tx1"/>
                </a:solidFill>
                <a:latin typeface="Calibri" pitchFamily="34" charset="0"/>
              </a:defRPr>
            </a:lvl8pPr>
            <a:lvl9pPr marL="3145719" algn="ctr" rtl="0" fontAlgn="base">
              <a:spcBef>
                <a:spcPct val="0"/>
              </a:spcBef>
              <a:spcAft>
                <a:spcPct val="0"/>
              </a:spcAft>
              <a:defRPr sz="7568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PROSES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B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ISNIS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TRANSAKSI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PEMBAYARAN NONTUNAI 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PADA</a:t>
            </a:r>
            <a:r>
              <a:rPr lang="en-US" sz="36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gency FB" pitchFamily="34" charset="0"/>
              </a:rPr>
              <a:t> </a:t>
            </a:r>
            <a:r>
              <a:rPr lang="en-US" sz="3600" b="1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gency FB" pitchFamily="34" charset="0"/>
              </a:rPr>
              <a:t>UIN FATMAWATI SUKARNO</a:t>
            </a:r>
            <a:r>
              <a:rPr kumimoji="0" lang="id-ID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 </a:t>
            </a:r>
            <a:r>
              <a:rPr kumimoji="0" lang="id-ID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BENGKULU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331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z="2400" dirty="0" smtClean="0">
                <a:solidFill>
                  <a:srgbClr val="FF0000"/>
                </a:solidFill>
              </a:rPr>
              <a:t>Mekanisme Pembayaran Melalui internet banking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544" y="1366211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PMK Nomor </a:t>
            </a:r>
            <a:r>
              <a:rPr lang="en-US" dirty="0" smtClean="0">
                <a:solidFill>
                  <a:srgbClr val="FF0000"/>
                </a:solidFill>
              </a:rPr>
              <a:t>230/PMK.05/2016 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>
                <a:solidFill>
                  <a:srgbClr val="FF0000"/>
                </a:solidFill>
              </a:rPr>
              <a:t>Pasal 15 B ayat 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8277" y="1905506"/>
            <a:ext cx="845018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Pendebitan</a:t>
            </a:r>
            <a:r>
              <a:rPr lang="en-US" sz="2200" dirty="0" smtClean="0"/>
              <a:t> </a:t>
            </a:r>
            <a:r>
              <a:rPr lang="en-US" sz="2200" dirty="0" err="1"/>
              <a:t>rekening</a:t>
            </a:r>
            <a:r>
              <a:rPr lang="en-US" sz="2200" dirty="0"/>
              <a:t> </a:t>
            </a:r>
            <a:r>
              <a:rPr lang="en-US" sz="2200" dirty="0" err="1"/>
              <a:t>Bendahara</a:t>
            </a:r>
            <a:r>
              <a:rPr lang="en-US" sz="2200" dirty="0"/>
              <a:t> </a:t>
            </a:r>
            <a:r>
              <a:rPr lang="en-US" sz="2200" dirty="0" err="1"/>
              <a:t>Pengeluaran</a:t>
            </a:r>
            <a:r>
              <a:rPr lang="en-US" sz="2200" dirty="0"/>
              <a:t>/BPP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/>
              <a:t>Internet Banking </a:t>
            </a:r>
            <a:r>
              <a:rPr lang="en-US" sz="2200" dirty="0" err="1" smtClean="0"/>
              <a:t>sebagaimana</a:t>
            </a:r>
            <a:r>
              <a:rPr lang="en-US" sz="2200" dirty="0" smtClean="0"/>
              <a:t> </a:t>
            </a:r>
            <a:r>
              <a:rPr lang="en-US" sz="2200" dirty="0" err="1"/>
              <a:t>dimaksud</a:t>
            </a:r>
            <a:r>
              <a:rPr lang="en-US" sz="2200" dirty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/>
              <a:t>pasal</a:t>
            </a:r>
            <a:r>
              <a:rPr lang="en-US" sz="2200" dirty="0"/>
              <a:t> 15A </a:t>
            </a:r>
            <a:r>
              <a:rPr lang="en-US" sz="2200" dirty="0" err="1"/>
              <a:t>ayat</a:t>
            </a:r>
            <a:r>
              <a:rPr lang="en-US" sz="2200" dirty="0"/>
              <a:t> (4) </a:t>
            </a:r>
            <a:r>
              <a:rPr lang="en-US" sz="2200" dirty="0" err="1"/>
              <a:t>huruf</a:t>
            </a:r>
            <a:r>
              <a:rPr lang="en-US" sz="2200" dirty="0"/>
              <a:t> a, </a:t>
            </a:r>
            <a:r>
              <a:rPr lang="en-US" sz="2200" dirty="0" err="1"/>
              <a:t>dilaksanakan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 smtClean="0"/>
              <a:t>berikut</a:t>
            </a:r>
            <a:r>
              <a:rPr lang="en-US" sz="2200" dirty="0"/>
              <a:t>: </a:t>
            </a:r>
          </a:p>
          <a:p>
            <a:pPr marL="342900" indent="-342900" algn="just">
              <a:buAutoNum type="alphaLcPeriod"/>
            </a:pPr>
            <a:r>
              <a:rPr lang="en-US" sz="2200" dirty="0" err="1" smtClean="0"/>
              <a:t>Bendahara</a:t>
            </a:r>
            <a:r>
              <a:rPr lang="en-US" sz="2200" dirty="0" smtClean="0"/>
              <a:t> </a:t>
            </a:r>
            <a:r>
              <a:rPr lang="en-US" sz="2200" dirty="0" err="1"/>
              <a:t>Pengeluaran</a:t>
            </a:r>
            <a:r>
              <a:rPr lang="en-US" sz="2200" dirty="0"/>
              <a:t>/BPP </a:t>
            </a:r>
            <a:r>
              <a:rPr lang="en-US" sz="2200" dirty="0" err="1"/>
              <a:t>melakukan</a:t>
            </a:r>
            <a:r>
              <a:rPr lang="en-US" sz="2200" dirty="0"/>
              <a:t> proses </a:t>
            </a:r>
            <a:r>
              <a:rPr lang="en-US" sz="2200" dirty="0" err="1" smtClean="0"/>
              <a:t>pendebitan</a:t>
            </a:r>
            <a:r>
              <a:rPr lang="en-US" sz="2200" dirty="0" smtClean="0"/>
              <a:t> </a:t>
            </a:r>
            <a:r>
              <a:rPr lang="en-US" sz="2200" dirty="0" err="1"/>
              <a:t>rekening</a:t>
            </a:r>
            <a:r>
              <a:rPr lang="en-US" sz="2200" dirty="0"/>
              <a:t> </a:t>
            </a:r>
            <a:r>
              <a:rPr lang="en-US" sz="2200" dirty="0" err="1"/>
              <a:t>Bendahara</a:t>
            </a:r>
            <a:r>
              <a:rPr lang="en-US" sz="2200" dirty="0"/>
              <a:t> </a:t>
            </a:r>
            <a:r>
              <a:rPr lang="en-US" sz="2200" dirty="0" err="1"/>
              <a:t>Pengeluaran</a:t>
            </a:r>
            <a:r>
              <a:rPr lang="en-US" sz="2200" dirty="0"/>
              <a:t>/BPP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Internet Banking yang </a:t>
            </a:r>
            <a:r>
              <a:rPr lang="en-US" sz="2200" dirty="0" err="1" smtClean="0"/>
              <a:t>disediakan</a:t>
            </a:r>
            <a:r>
              <a:rPr lang="en-US" sz="2200" dirty="0" smtClean="0"/>
              <a:t> </a:t>
            </a:r>
            <a:r>
              <a:rPr lang="en-US" sz="2200" dirty="0" err="1"/>
              <a:t>oleh</a:t>
            </a:r>
            <a:r>
              <a:rPr lang="en-US" sz="2200" dirty="0"/>
              <a:t> Bank </a:t>
            </a:r>
            <a:r>
              <a:rPr lang="en-US" sz="2200" dirty="0" err="1"/>
              <a:t>Umum</a:t>
            </a:r>
            <a:r>
              <a:rPr lang="en-US" sz="2200" dirty="0"/>
              <a:t>;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endParaRPr lang="id-ID" sz="2200" dirty="0" smtClean="0"/>
          </a:p>
          <a:p>
            <a:pPr marL="342900" indent="-342900" algn="just">
              <a:buAutoNum type="alphaLcPeriod"/>
            </a:pPr>
            <a:r>
              <a:rPr lang="en-US" sz="2200" dirty="0" smtClean="0"/>
              <a:t>KPA/PPK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nama</a:t>
            </a:r>
            <a:r>
              <a:rPr lang="en-US" sz="2200" dirty="0"/>
              <a:t> KPA </a:t>
            </a: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persetujuan</a:t>
            </a:r>
            <a:r>
              <a:rPr lang="en-US" sz="2200" dirty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/>
              <a:t>proses </a:t>
            </a:r>
            <a:r>
              <a:rPr lang="en-US" sz="2200" dirty="0" err="1"/>
              <a:t>pendebitan</a:t>
            </a:r>
            <a:r>
              <a:rPr lang="en-US" sz="2200" dirty="0"/>
              <a:t> </a:t>
            </a:r>
            <a:r>
              <a:rPr lang="en-US" sz="2200" dirty="0" err="1"/>
              <a:t>rekening</a:t>
            </a:r>
            <a:r>
              <a:rPr lang="en-US" sz="2200" dirty="0"/>
              <a:t> yang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/>
              <a:t>Bendahara</a:t>
            </a:r>
            <a:r>
              <a:rPr lang="en-US" sz="2200" dirty="0"/>
              <a:t> </a:t>
            </a:r>
            <a:r>
              <a:rPr lang="en-US" sz="2200" dirty="0" err="1"/>
              <a:t>Pengeluaran</a:t>
            </a:r>
            <a:r>
              <a:rPr lang="en-US" sz="2200" dirty="0"/>
              <a:t>/BPP </a:t>
            </a:r>
            <a:r>
              <a:rPr lang="en-US" sz="2200" dirty="0" err="1"/>
              <a:t>sebagaimana</a:t>
            </a:r>
            <a:r>
              <a:rPr lang="en-US" sz="2200" dirty="0"/>
              <a:t> </a:t>
            </a:r>
            <a:r>
              <a:rPr lang="en-US" sz="2200" dirty="0" err="1" smtClean="0"/>
              <a:t>dimaksud</a:t>
            </a:r>
            <a:r>
              <a:rPr lang="en-US" sz="2200" dirty="0" smtClean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 a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 smtClean="0"/>
              <a:t>Inteniet</a:t>
            </a:r>
            <a:r>
              <a:rPr lang="en-US" sz="2200" dirty="0" smtClean="0"/>
              <a:t> </a:t>
            </a:r>
            <a:r>
              <a:rPr lang="en-US" sz="2200" dirty="0"/>
              <a:t>Banking yang </a:t>
            </a:r>
            <a:r>
              <a:rPr lang="en-US" sz="2200" dirty="0" err="1"/>
              <a:t>disediakan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Bank </a:t>
            </a:r>
            <a:r>
              <a:rPr lang="en-US" sz="2200" dirty="0" err="1"/>
              <a:t>Umum</a:t>
            </a:r>
            <a:r>
              <a:rPr lang="en-US" sz="2200" dirty="0"/>
              <a:t>.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40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5451097" y="5001058"/>
            <a:ext cx="1659876" cy="10029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33282">
              <a:lnSpc>
                <a:spcPct val="107000"/>
              </a:lnSpc>
            </a:pPr>
            <a:r>
              <a:rPr lang="en-US" sz="1600" i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Approval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Transaksi oleh</a:t>
            </a:r>
          </a:p>
          <a:p>
            <a:pPr algn="ctr" defTabSz="1333282">
              <a:lnSpc>
                <a:spcPct val="107000"/>
              </a:lnSpc>
            </a:pPr>
            <a:r>
              <a:rPr lang="id-ID" sz="1600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PPK</a:t>
            </a:r>
            <a:endParaRPr lang="id-ID" sz="16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89064" y="5007629"/>
            <a:ext cx="1437041" cy="9548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33282">
              <a:lnSpc>
                <a:spcPct val="107000"/>
              </a:lnSpc>
            </a:pP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Penerima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Pembayaran</a:t>
            </a:r>
            <a:endParaRPr lang="id-ID" sz="16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74"/>
          <p:cNvSpPr>
            <a:spLocks noChangeArrowheads="1"/>
          </p:cNvSpPr>
          <p:nvPr/>
        </p:nvSpPr>
        <p:spPr bwMode="auto">
          <a:xfrm>
            <a:off x="6" y="520686"/>
            <a:ext cx="184705" cy="78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1" rIns="91423" bIns="45711" numCol="1" anchor="ctr" anchorCtr="0" compatLnSpc="1">
            <a:prstTxWarp prst="textNoShape">
              <a:avLst/>
            </a:prstTxWarp>
            <a:spAutoFit/>
          </a:bodyPr>
          <a:lstStyle/>
          <a:p>
            <a:pPr defTabSz="1333282"/>
            <a:endParaRPr lang="id-ID" sz="4500">
              <a:solidFill>
                <a:prstClr val="black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125567" y="3805755"/>
            <a:ext cx="454899" cy="5017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33282"/>
            <a:endParaRPr lang="id-ID" sz="20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20101" y="4986559"/>
            <a:ext cx="1654245" cy="10174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33282">
              <a:lnSpc>
                <a:spcPct val="107000"/>
              </a:lnSpc>
            </a:pP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Rekam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Transaksi</a:t>
            </a:r>
            <a:r>
              <a:rPr lang="id-ID" sz="16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</a:t>
            </a:r>
          </a:p>
          <a:p>
            <a:pPr algn="ctr" defTabSz="1333282">
              <a:lnSpc>
                <a:spcPct val="107000"/>
              </a:lnSpc>
            </a:pPr>
            <a:r>
              <a:rPr lang="id-ID" sz="1600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endParaRPr lang="id-ID" sz="16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5589" y="3342636"/>
            <a:ext cx="1516486" cy="1382666"/>
          </a:xfrm>
          <a:prstGeom prst="roundRect">
            <a:avLst/>
          </a:prstGeom>
          <a:solidFill>
            <a:schemeClr val="accent4">
              <a:lumMod val="75000"/>
              <a:alpha val="77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33282">
              <a:lnSpc>
                <a:spcPct val="107000"/>
              </a:lnSpc>
            </a:pPr>
            <a:r>
              <a:rPr lang="en-US" sz="1600" b="1" dirty="0" err="1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Rekening</a:t>
            </a:r>
            <a:r>
              <a:rPr lang="id-ID" sz="1600" b="1" dirty="0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Bendahara</a:t>
            </a:r>
          </a:p>
          <a:p>
            <a:pPr algn="ctr" defTabSz="1333282">
              <a:lnSpc>
                <a:spcPct val="107000"/>
              </a:lnSpc>
            </a:pPr>
            <a:r>
              <a:rPr lang="en-US" sz="1600" b="1" dirty="0" err="1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id-ID" sz="1600" b="1" dirty="0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600" b="1" dirty="0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BPP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990619" y="3847617"/>
            <a:ext cx="454899" cy="5017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33282"/>
            <a:endParaRPr lang="id-ID" sz="20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642076" y="3806384"/>
            <a:ext cx="376359" cy="5017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33282"/>
            <a:endParaRPr lang="id-ID" sz="20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4239" y="186076"/>
            <a:ext cx="4608284" cy="669220"/>
          </a:xfrm>
          <a:prstGeom prst="rect">
            <a:avLst/>
          </a:prstGeom>
        </p:spPr>
        <p:txBody>
          <a:bodyPr wrap="square" lIns="53148" tIns="26574" rIns="53148" bIns="26574">
            <a:spAutoFit/>
          </a:bodyPr>
          <a:lstStyle/>
          <a:p>
            <a:pPr algn="ctr" defTabSz="1333282"/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MEKANISME </a:t>
            </a:r>
            <a:r>
              <a:rPr lang="id-ID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PEMBAYARAN DENGAN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INTERNET BANKING</a:t>
            </a:r>
            <a:endParaRPr lang="id-ID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6"/>
          <a:stretch/>
        </p:blipFill>
        <p:spPr>
          <a:xfrm>
            <a:off x="3720988" y="3010382"/>
            <a:ext cx="1185906" cy="16123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21" y="3010382"/>
            <a:ext cx="1422903" cy="1714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70" y="3010382"/>
            <a:ext cx="1271853" cy="17149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8685"/>
            <a:ext cx="2133600" cy="320675"/>
          </a:xfrm>
        </p:spPr>
        <p:txBody>
          <a:bodyPr/>
          <a:lstStyle/>
          <a:p>
            <a:fld id="{F3668EE0-2BD2-455D-8E7F-5BAD1E013EE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91" y="3010383"/>
            <a:ext cx="1144610" cy="1524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3" name="Right Arrow 22"/>
          <p:cNvSpPr/>
          <p:nvPr/>
        </p:nvSpPr>
        <p:spPr>
          <a:xfrm>
            <a:off x="3190564" y="3806384"/>
            <a:ext cx="454899" cy="5017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33282"/>
            <a:endParaRPr lang="id-ID" sz="20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05178" y="5007628"/>
            <a:ext cx="1359802" cy="10174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33282">
              <a:lnSpc>
                <a:spcPct val="107000"/>
              </a:lnSpc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SPBy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PPK</a:t>
            </a:r>
            <a:endParaRPr lang="id-ID" sz="20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01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5821855" y="4820657"/>
            <a:ext cx="1638605" cy="9548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33282">
              <a:lnSpc>
                <a:spcPct val="107000"/>
              </a:lnSpc>
            </a:pP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Approval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Transaksi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795354" y="3688122"/>
            <a:ext cx="1166838" cy="954869"/>
          </a:xfrm>
          <a:prstGeom prst="roundRect">
            <a:avLst/>
          </a:prstGeom>
          <a:solidFill>
            <a:schemeClr val="accent4">
              <a:lumMod val="75000"/>
              <a:alpha val="77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33282">
              <a:lnSpc>
                <a:spcPct val="107000"/>
              </a:lnSpc>
            </a:pPr>
            <a:r>
              <a:rPr lang="en-US" sz="2000" dirty="0" err="1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</a:t>
            </a:r>
            <a: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</a:t>
            </a:r>
            <a:endParaRPr lang="id-ID" sz="2000" dirty="0">
              <a:solidFill>
                <a:prstClr val="white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74"/>
          <p:cNvSpPr>
            <a:spLocks noChangeArrowheads="1"/>
          </p:cNvSpPr>
          <p:nvPr/>
        </p:nvSpPr>
        <p:spPr bwMode="auto">
          <a:xfrm>
            <a:off x="6" y="520686"/>
            <a:ext cx="184705" cy="78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1" rIns="91423" bIns="45711" numCol="1" anchor="ctr" anchorCtr="0" compatLnSpc="1">
            <a:prstTxWarp prst="textNoShape">
              <a:avLst/>
            </a:prstTxWarp>
            <a:spAutoFit/>
          </a:bodyPr>
          <a:lstStyle/>
          <a:p>
            <a:pPr defTabSz="1333282"/>
            <a:endParaRPr lang="id-ID" sz="4500">
              <a:solidFill>
                <a:prstClr val="black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333904" y="3894489"/>
            <a:ext cx="419588" cy="5017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33282"/>
            <a:endParaRPr lang="id-ID" sz="45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39665" y="4820657"/>
            <a:ext cx="1608824" cy="9548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33282">
              <a:lnSpc>
                <a:spcPct val="107000"/>
              </a:lnSpc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Pembuatan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Kode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Billing</a:t>
            </a:r>
            <a:endParaRPr lang="id-ID" sz="20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169" y="3545573"/>
            <a:ext cx="1628534" cy="1105219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33282">
              <a:lnSpc>
                <a:spcPct val="107000"/>
              </a:lnSpc>
            </a:pPr>
            <a:r>
              <a:rPr lang="en-US" sz="1700" dirty="0" err="1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</a:t>
            </a:r>
            <a:r>
              <a:rPr lang="id-ID" sz="1700" dirty="0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Bend. </a:t>
            </a:r>
            <a:r>
              <a:rPr lang="en-US" sz="1700" dirty="0" err="1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Penerimaan</a:t>
            </a:r>
            <a:r>
              <a:rPr lang="id-ID" sz="1700" dirty="0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700" dirty="0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id-ID" sz="1700" dirty="0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700" dirty="0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700" dirty="0">
                <a:solidFill>
                  <a:prstClr val="white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BPP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581042" y="3848246"/>
            <a:ext cx="363032" cy="5017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33282"/>
            <a:endParaRPr lang="id-ID" sz="45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766125" y="3806384"/>
            <a:ext cx="419756" cy="5017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33282"/>
            <a:endParaRPr lang="id-ID" sz="45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6022" y="121682"/>
            <a:ext cx="6980312" cy="792331"/>
          </a:xfrm>
          <a:prstGeom prst="rect">
            <a:avLst/>
          </a:prstGeom>
        </p:spPr>
        <p:txBody>
          <a:bodyPr wrap="square" lIns="53148" tIns="26574" rIns="53148" bIns="26574">
            <a:spAutoFit/>
          </a:bodyPr>
          <a:lstStyle/>
          <a:p>
            <a:pPr algn="ctr" defTabSz="1333282"/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MEKANISME PENYETORAN PENERIMAAN NEGARA DENGAN 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INTERNET BANKING</a:t>
            </a:r>
            <a:endParaRPr lang="id-ID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12" y="3620013"/>
            <a:ext cx="1418440" cy="10928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34" y="2868777"/>
            <a:ext cx="1276684" cy="10524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06" y="3998694"/>
            <a:ext cx="1285406" cy="6861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8EE0-2BD2-455D-8E7F-5BAD1E013E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6"/>
          <a:stretch/>
        </p:blipFill>
        <p:spPr>
          <a:xfrm>
            <a:off x="4029411" y="3545572"/>
            <a:ext cx="1299687" cy="11620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Right Arrow 16"/>
          <p:cNvSpPr/>
          <p:nvPr/>
        </p:nvSpPr>
        <p:spPr>
          <a:xfrm>
            <a:off x="5410846" y="3931969"/>
            <a:ext cx="458869" cy="5017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33282"/>
            <a:endParaRPr lang="id-ID" sz="45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45685" y="4867604"/>
            <a:ext cx="1513782" cy="9079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1" rIns="91423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33282">
              <a:lnSpc>
                <a:spcPct val="107000"/>
              </a:lnSpc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Rekam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Transaksi</a:t>
            </a:r>
            <a:endParaRPr lang="id-ID" sz="20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24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012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Agency FB" pitchFamily="34" charset="0"/>
              </a:rPr>
              <a:t/>
            </a:r>
            <a:br>
              <a:rPr lang="en-US" sz="2200" dirty="0">
                <a:solidFill>
                  <a:srgbClr val="C00000"/>
                </a:solidFill>
                <a:latin typeface="Agency FB" pitchFamily="34" charset="0"/>
              </a:rPr>
            </a:br>
            <a:endParaRPr lang="en-US" sz="2200" dirty="0" smtClean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0152" y="6309320"/>
            <a:ext cx="2895600" cy="320675"/>
          </a:xfrm>
        </p:spPr>
        <p:txBody>
          <a:bodyPr/>
          <a:lstStyle/>
          <a:p>
            <a:pPr algn="r">
              <a:defRPr/>
            </a:pPr>
            <a:fld id="{317F009D-D0F3-419F-97E7-E1BF36BF0ABE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211684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66174" y="375047"/>
            <a:ext cx="5377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REGISTRASI </a:t>
            </a:r>
            <a:r>
              <a:rPr kumimoji="0" lang="id-ID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INTERNET BANKING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3790" y="1484784"/>
            <a:ext cx="8078634" cy="33843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33"/>
              </a:spcAft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</a:rPr>
              <a:t>Mengisi formulir pendaftaran ke Bank Umum tempat rekening dibuka dengan melengkapi data-data antara lain:</a:t>
            </a:r>
          </a:p>
          <a:p>
            <a:pPr marL="466982" indent="-466982" algn="just">
              <a:spcAft>
                <a:spcPts val="1033"/>
              </a:spcAft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</a:rPr>
              <a:t>Data pemohon (KPA/Kepala Satker), antara lain: nama, alamat, nomor telepon seluler dan alamat email.</a:t>
            </a:r>
          </a:p>
          <a:p>
            <a:pPr marL="466982" indent="-466982" algn="just">
              <a:spcAft>
                <a:spcPts val="1033"/>
              </a:spcAft>
              <a:buFont typeface="+mj-lt"/>
              <a:buAutoNum type="alphaL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</a:rPr>
              <a:t>Data rekening yang akan didaftarkan, antara lain: nomor rekening, nama rekening, dan jenis rekening.</a:t>
            </a:r>
          </a:p>
          <a:p>
            <a:pPr algn="just">
              <a:spcAft>
                <a:spcPts val="1033"/>
              </a:spcAft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</a:rPr>
              <a:t>(Sesuai persyaratan yang berlaku pada masing-masing Bank Umum)</a:t>
            </a:r>
          </a:p>
        </p:txBody>
      </p:sp>
    </p:spTree>
    <p:extLst>
      <p:ext uri="{BB962C8B-B14F-4D97-AF65-F5344CB8AC3E}">
        <p14:creationId xmlns:p14="http://schemas.microsoft.com/office/powerpoint/2010/main" val="3936353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87777"/>
            <a:ext cx="6552728" cy="669220"/>
          </a:xfrm>
          <a:prstGeom prst="rect">
            <a:avLst/>
          </a:prstGeom>
        </p:spPr>
        <p:txBody>
          <a:bodyPr wrap="square" lIns="53148" tIns="26574" rIns="53148" bIns="26574">
            <a:spAutoFit/>
          </a:bodyPr>
          <a:lstStyle/>
          <a:p>
            <a:pPr algn="r" defTabSz="1333282"/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FITUR</a:t>
            </a:r>
            <a:r>
              <a:rPr lang="id-ID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MINIMAL </a:t>
            </a:r>
            <a:r>
              <a:rPr lang="id-ID" sz="2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INTERNET BANKING </a:t>
            </a:r>
            <a:r>
              <a:rPr lang="id-ID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YANG DIPERLUKAN OLEH BENDAHARA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0719" y="1751660"/>
            <a:ext cx="8064896" cy="6692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/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</a:rPr>
              <a:t>Monitoring </a:t>
            </a:r>
            <a:r>
              <a:rPr lang="en-US" sz="2200" dirty="0" err="1">
                <a:solidFill>
                  <a:prstClr val="black"/>
                </a:solidFill>
                <a:latin typeface="Cambria" panose="02040503050406030204" pitchFamily="18" charset="0"/>
              </a:rPr>
              <a:t>Mutasi</a:t>
            </a: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id-ID" sz="2200" dirty="0">
                <a:solidFill>
                  <a:prstClr val="black"/>
                </a:solidFill>
                <a:latin typeface="Cambria" panose="02040503050406030204" pitchFamily="18" charset="0"/>
              </a:rPr>
              <a:t>Transaksi dan Saldo </a:t>
            </a:r>
            <a:r>
              <a:rPr lang="en-US" sz="2200" dirty="0" err="1">
                <a:solidFill>
                  <a:prstClr val="black"/>
                </a:solidFill>
                <a:latin typeface="Cambria" panose="02040503050406030204" pitchFamily="18" charset="0"/>
              </a:rPr>
              <a:t>Rekening</a:t>
            </a:r>
            <a:endParaRPr lang="en-US" sz="2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7296" y="2492898"/>
            <a:ext cx="8064896" cy="5493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/>
            <a:r>
              <a:rPr lang="id-ID" sz="2200" dirty="0">
                <a:solidFill>
                  <a:prstClr val="black"/>
                </a:solidFill>
                <a:latin typeface="Cambria" panose="02040503050406030204" pitchFamily="18" charset="0"/>
              </a:rPr>
              <a:t>Mencetak rekening koran</a:t>
            </a: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lang="id-ID" sz="2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7296" y="3212976"/>
            <a:ext cx="8064896" cy="1371972"/>
          </a:xfrm>
          <a:prstGeom prst="roundRect">
            <a:avLst/>
          </a:prstGeom>
          <a:solidFill>
            <a:schemeClr val="tx2">
              <a:lumMod val="40000"/>
              <a:lumOff val="60000"/>
              <a:alpha val="63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/>
            <a:r>
              <a:rPr lang="id-ID" sz="2200" dirty="0">
                <a:solidFill>
                  <a:prstClr val="black"/>
                </a:solidFill>
                <a:latin typeface="Cambria" panose="02040503050406030204" pitchFamily="18" charset="0"/>
              </a:rPr>
              <a:t>Transfer ke rekening penerima:</a:t>
            </a:r>
          </a:p>
          <a:p>
            <a:pPr marL="342856" indent="-342856" algn="just" defTabSz="1333282">
              <a:buFontTx/>
              <a:buChar char="-"/>
            </a:pPr>
            <a:r>
              <a:rPr lang="id-ID" sz="2200" dirty="0">
                <a:solidFill>
                  <a:prstClr val="black"/>
                </a:solidFill>
                <a:latin typeface="Cambria" panose="02040503050406030204" pitchFamily="18" charset="0"/>
              </a:rPr>
              <a:t>Pada bank yang </a:t>
            </a:r>
            <a:r>
              <a:rPr lang="id-ID" sz="2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sama Single FT atau Mass FT</a:t>
            </a:r>
            <a:endParaRPr lang="id-ID" sz="2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342856" indent="-342856" algn="just" defTabSz="1333282">
              <a:buFontTx/>
              <a:buChar char="-"/>
            </a:pPr>
            <a:r>
              <a:rPr lang="id-ID" sz="2200" dirty="0">
                <a:solidFill>
                  <a:prstClr val="black"/>
                </a:solidFill>
                <a:latin typeface="Cambria" panose="02040503050406030204" pitchFamily="18" charset="0"/>
              </a:rPr>
              <a:t>Antar bank melalui </a:t>
            </a:r>
            <a:r>
              <a:rPr lang="id-ID" sz="2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Single CN </a:t>
            </a:r>
            <a:r>
              <a:rPr lang="id-ID" sz="2200" dirty="0">
                <a:solidFill>
                  <a:prstClr val="black"/>
                </a:solidFill>
                <a:latin typeface="Cambria" panose="02040503050406030204" pitchFamily="18" charset="0"/>
              </a:rPr>
              <a:t>atau </a:t>
            </a:r>
            <a:r>
              <a:rPr lang="id-ID" sz="2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Mass CN</a:t>
            </a:r>
            <a:endParaRPr lang="id-ID" sz="2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7296" y="4775996"/>
            <a:ext cx="8064896" cy="57606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/>
            <a:r>
              <a:rPr lang="id-ID" sz="2200" dirty="0">
                <a:solidFill>
                  <a:prstClr val="black"/>
                </a:solidFill>
                <a:latin typeface="Cambria" panose="02040503050406030204" pitchFamily="18" charset="0"/>
              </a:rPr>
              <a:t>Penyetoran pajak atau PNBP melalui MPN G2</a:t>
            </a:r>
            <a:endParaRPr lang="en-US" sz="22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522" y="1772819"/>
            <a:ext cx="425771" cy="6145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51522" y="2492898"/>
            <a:ext cx="425771" cy="6145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251522" y="3259167"/>
            <a:ext cx="425771" cy="6145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>
                <a:solidFill>
                  <a:prstClr val="black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251522" y="4737464"/>
            <a:ext cx="425771" cy="6145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>
                <a:solidFill>
                  <a:prstClr val="black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0719" y="5496074"/>
            <a:ext cx="8064896" cy="6692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/>
            <a:r>
              <a:rPr lang="id-ID" sz="2200" dirty="0">
                <a:solidFill>
                  <a:prstClr val="black"/>
                </a:solidFill>
                <a:latin typeface="Cambria" panose="02040503050406030204" pitchFamily="18" charset="0"/>
              </a:rPr>
              <a:t>Pembayaran langganan daya dan jasa: air, listrik, telepon</a:t>
            </a:r>
            <a:endParaRPr lang="en-US" sz="2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522" y="5517234"/>
            <a:ext cx="425771" cy="6145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>
                <a:solidFill>
                  <a:prstClr val="black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8EE0-2BD2-455D-8E7F-5BAD1E013EE0}" type="slidenum">
              <a:rPr lang="en-US" sz="1400"/>
              <a:pPr/>
              <a:t>17</a:t>
            </a:fld>
            <a:endParaRPr lang="en-US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211684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07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i="1" dirty="0" smtClean="0">
                <a:solidFill>
                  <a:srgbClr val="FF0000"/>
                </a:solidFill>
              </a:rPr>
              <a:t>Cash Management System BRI</a:t>
            </a:r>
            <a:endParaRPr lang="id-ID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211684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2016\Pictures\CM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3" y="1340768"/>
            <a:ext cx="8064896" cy="51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5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d-ID" u="sng" dirty="0" smtClean="0">
                <a:solidFill>
                  <a:srgbClr val="FF0000"/>
                </a:solidFill>
              </a:rPr>
              <a:t>Menu Bendahara</a:t>
            </a:r>
            <a:endParaRPr lang="en-US" sz="3200" u="sng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56176" y="6381328"/>
            <a:ext cx="2895600" cy="320675"/>
          </a:xfrm>
        </p:spPr>
        <p:txBody>
          <a:bodyPr/>
          <a:lstStyle/>
          <a:p>
            <a:pPr algn="r">
              <a:defRPr/>
            </a:pPr>
            <a:fld id="{317F009D-D0F3-419F-97E7-E1BF36BF0ABE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211684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340768"/>
            <a:ext cx="8964488" cy="525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289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IAIN RESMI 20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71365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368092" y="1340768"/>
            <a:ext cx="8229600" cy="563563"/>
          </a:xfrm>
        </p:spPr>
        <p:txBody>
          <a:bodyPr/>
          <a:lstStyle/>
          <a:p>
            <a:pPr eaLnBrk="1" hangingPunct="1"/>
            <a:r>
              <a:rPr lang="id-ID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Curiculum vitae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2940" y="570992"/>
            <a:ext cx="2895600" cy="320675"/>
          </a:xfrm>
        </p:spPr>
        <p:txBody>
          <a:bodyPr/>
          <a:lstStyle/>
          <a:p>
            <a:pPr algn="l">
              <a:defRPr/>
            </a:pPr>
            <a:r>
              <a:rPr lang="id-ID" sz="1200" b="1" i="1" dirty="0" smtClean="0">
                <a:solidFill>
                  <a:srgbClr val="C00000"/>
                </a:solidFill>
                <a:latin typeface="Bookman Old Style" pitchFamily="18" charset="0"/>
              </a:rPr>
              <a:t>Center Of Excellence</a:t>
            </a:r>
            <a:endParaRPr lang="en-US" sz="12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520" y="1932792"/>
            <a:ext cx="8462744" cy="42325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d-ID" sz="20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id-ID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Nama			: Suyono</a:t>
            </a:r>
          </a:p>
          <a:p>
            <a:pPr algn="just"/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Tempat Tanggal Lahir	: Curup, 16 Juni 1981</a:t>
            </a:r>
          </a:p>
          <a:p>
            <a:pPr algn="just"/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Pendidikan Terakhir	: S1 Manajemen Universitas Bengkulu</a:t>
            </a:r>
          </a:p>
          <a:p>
            <a:pPr algn="just"/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Pengalaman Jabatan	: 1.Staf Administrasi AAK (2011-2012)</a:t>
            </a: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	  2.Staf Subbag Perencanaan (2012-2013)</a:t>
            </a: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               3.Bendahara Pengeluaran (2014 – Sekarang)</a:t>
            </a:r>
          </a:p>
          <a:p>
            <a:pPr algn="just"/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Alamat Rumah		: Jalan Mayjend Sutoyo A1 No.43 RT.003 RW.                                 			   002.Kel.Tanah Patah Kota Bengkulu</a:t>
            </a:r>
          </a:p>
          <a:p>
            <a:pPr algn="just"/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 Telpon		: 0736 -51172/ 081368272356</a:t>
            </a:r>
          </a:p>
          <a:p>
            <a:pPr algn="just"/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Istri			: Rika Erfina</a:t>
            </a:r>
          </a:p>
          <a:p>
            <a:pPr algn="just"/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Anak			: 1.Fahmida Shaista Nafisa</a:t>
            </a: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                               2.Fikri Dwi Satrio</a:t>
            </a: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	  3.Finna Ziya Zulima</a:t>
            </a:r>
            <a:r>
              <a:rPr lang="id-ID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id-ID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		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94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>
                <a:solidFill>
                  <a:srgbClr val="FF0000"/>
                </a:solidFill>
              </a:rPr>
              <a:t>untuk proses pembayaran tagihan</a:t>
            </a:r>
            <a:br>
              <a:rPr lang="id-ID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2016\Downloads\WhatsApp Image 2019-01-21 at 22.29.27 (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16" y="1384548"/>
            <a:ext cx="278606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80178" y="3429000"/>
            <a:ext cx="11892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2016\Downloads\WhatsApp Image 2019-01-21 at 22.29.27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49" y="1484784"/>
            <a:ext cx="390707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90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d-ID" sz="3200" u="sng" dirty="0" smtClean="0">
                <a:solidFill>
                  <a:srgbClr val="FF0000"/>
                </a:solidFill>
              </a:rPr>
              <a:t>Untuk proses pembayaran pajak</a:t>
            </a:r>
            <a:endParaRPr lang="en-US" sz="3200" u="sng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56176" y="6381328"/>
            <a:ext cx="2895600" cy="320675"/>
          </a:xfrm>
        </p:spPr>
        <p:txBody>
          <a:bodyPr/>
          <a:lstStyle/>
          <a:p>
            <a:pPr algn="r">
              <a:defRPr/>
            </a:pPr>
            <a:fld id="{317F009D-D0F3-419F-97E7-E1BF36BF0ABE}" type="slidenum">
              <a:rPr lang="en-US" smtClean="0">
                <a:solidFill>
                  <a:srgbClr val="000000"/>
                </a:solidFill>
              </a:rPr>
              <a:pPr algn="r"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211684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7" y="1412776"/>
            <a:ext cx="891524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0" y="7730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632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25011" y="260648"/>
            <a:ext cx="7772400" cy="609600"/>
          </a:xfrm>
        </p:spPr>
        <p:txBody>
          <a:bodyPr lIns="90488" tIns="44450" rIns="90488" bIns="44450"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altLang="en-US" dirty="0" smtClean="0">
                <a:solidFill>
                  <a:srgbClr val="FF0000"/>
                </a:solidFill>
              </a:rPr>
              <a:t>Pembuatan billing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0" y="1340768"/>
            <a:ext cx="87728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50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>
                <a:solidFill>
                  <a:srgbClr val="FF0000"/>
                </a:solidFill>
              </a:rPr>
              <a:t>lanjutan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43635" y="6381328"/>
            <a:ext cx="2895600" cy="320675"/>
          </a:xfrm>
        </p:spPr>
        <p:txBody>
          <a:bodyPr/>
          <a:lstStyle/>
          <a:p>
            <a:pPr algn="r">
              <a:defRPr/>
            </a:pPr>
            <a:fld id="{317F009D-D0F3-419F-97E7-E1BF36BF0ABE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849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537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>
                <a:solidFill>
                  <a:srgbClr val="FF0000"/>
                </a:solidFill>
              </a:rPr>
              <a:t>Contoh billing pajak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12904" y="6400800"/>
            <a:ext cx="2895600" cy="320675"/>
          </a:xfrm>
        </p:spPr>
        <p:txBody>
          <a:bodyPr/>
          <a:lstStyle/>
          <a:p>
            <a:pPr algn="r">
              <a:defRPr/>
            </a:pPr>
            <a:fld id="{317F009D-D0F3-419F-97E7-E1BF36BF0ABE}" type="slidenum">
              <a:rPr lang="en-US" smtClean="0"/>
              <a:pPr algn="r">
                <a:defRPr/>
              </a:pPr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7129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334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>
                <a:solidFill>
                  <a:srgbClr val="FF0000"/>
                </a:solidFill>
              </a:rPr>
              <a:t>Menu PPK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267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40" name="Rectangle 12"/>
          <p:cNvSpPr>
            <a:spLocks noChangeArrowheads="1"/>
          </p:cNvSpPr>
          <p:nvPr/>
        </p:nvSpPr>
        <p:spPr bwMode="auto">
          <a:xfrm>
            <a:off x="609600" y="116632"/>
            <a:ext cx="8229600" cy="8247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defRPr/>
            </a:pPr>
            <a:r>
              <a:rPr lang="id-ID" sz="2000" dirty="0" smtClean="0">
                <a:solidFill>
                  <a:srgbClr val="FF0000"/>
                </a:solidFill>
              </a:rPr>
              <a:t>Proses verifikasi dan authorization </a:t>
            </a:r>
          </a:p>
          <a:p>
            <a:pPr algn="r">
              <a:defRPr/>
            </a:pPr>
            <a:r>
              <a:rPr lang="id-ID" sz="2000" dirty="0" smtClean="0">
                <a:solidFill>
                  <a:srgbClr val="FF0000"/>
                </a:solidFill>
              </a:rPr>
              <a:t>pembayaran tagihan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30541" name="AutoShape 13" descr="ry7i5mq"/>
          <p:cNvSpPr>
            <a:spLocks noChangeAspect="1" noChangeArrowheads="1"/>
          </p:cNvSpPr>
          <p:nvPr/>
        </p:nvSpPr>
        <p:spPr bwMode="auto">
          <a:xfrm>
            <a:off x="4424363" y="33575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0542" name="AutoShape 14" descr="ry7i5mq"/>
          <p:cNvSpPr>
            <a:spLocks noChangeAspect="1" noChangeArrowheads="1"/>
          </p:cNvSpPr>
          <p:nvPr/>
        </p:nvSpPr>
        <p:spPr bwMode="auto">
          <a:xfrm>
            <a:off x="4424363" y="33575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0543" name="AutoShape 15" descr="ry7i5mq"/>
          <p:cNvSpPr>
            <a:spLocks noChangeAspect="1" noChangeArrowheads="1"/>
          </p:cNvSpPr>
          <p:nvPr/>
        </p:nvSpPr>
        <p:spPr bwMode="auto">
          <a:xfrm>
            <a:off x="4424363" y="33575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37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d-ID" sz="1600" b="0" dirty="0" smtClean="0">
                <a:solidFill>
                  <a:schemeClr val="bg2"/>
                </a:solidFill>
                <a:latin typeface="Arial" charset="0"/>
              </a:rPr>
              <a:t>23</a:t>
            </a:r>
            <a:endParaRPr lang="en-US" sz="1600" b="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8659688" cy="502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025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82" name="Rectangle 6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defRPr/>
            </a:pPr>
            <a:r>
              <a:rPr lang="id-ID" sz="2800" dirty="0" smtClean="0">
                <a:solidFill>
                  <a:srgbClr val="FF0000"/>
                </a:solidFill>
                <a:latin typeface="+mn-lt"/>
              </a:rPr>
              <a:t>Proses verifikasi dan </a:t>
            </a:r>
            <a:r>
              <a:rPr lang="id-ID" dirty="0" smtClean="0">
                <a:solidFill>
                  <a:srgbClr val="FF0000"/>
                </a:solidFill>
                <a:latin typeface="+mn-lt"/>
              </a:rPr>
              <a:t>authorization</a:t>
            </a:r>
            <a:r>
              <a:rPr lang="id-ID" sz="2800" dirty="0" smtClean="0">
                <a:solidFill>
                  <a:srgbClr val="FF0000"/>
                </a:solidFill>
                <a:latin typeface="+mn-lt"/>
              </a:rPr>
              <a:t> pajak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d-ID" sz="1600" dirty="0" smtClean="0">
                <a:solidFill>
                  <a:schemeClr val="bg2"/>
                </a:solidFill>
                <a:latin typeface="Arial" charset="0"/>
              </a:rPr>
              <a:t>24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0" y="1332537"/>
            <a:ext cx="8153400" cy="50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76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z="2800" dirty="0" smtClean="0">
                <a:solidFill>
                  <a:srgbClr val="FF0000"/>
                </a:solidFill>
              </a:rPr>
              <a:t>Contoh bukti setor pajak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416" t="27371" r="28970" b="12583"/>
          <a:stretch>
            <a:fillRect/>
          </a:stretch>
        </p:blipFill>
        <p:spPr bwMode="auto">
          <a:xfrm>
            <a:off x="251520" y="1268760"/>
            <a:ext cx="830081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1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z="2400" dirty="0" smtClean="0">
                <a:solidFill>
                  <a:srgbClr val="FF0000"/>
                </a:solidFill>
              </a:rPr>
              <a:t>Contoh bukti penyetoran ke kas negara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630" t="21464" r="30630" b="10615"/>
          <a:stretch>
            <a:fillRect/>
          </a:stretch>
        </p:blipFill>
        <p:spPr bwMode="auto">
          <a:xfrm>
            <a:off x="353902" y="1340768"/>
            <a:ext cx="856895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06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d-ID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id-ID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id-ID" sz="28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DASAR HUKUM</a:t>
            </a:r>
            <a:r>
              <a:rPr lang="id-ID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id-ID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4665" y="560661"/>
            <a:ext cx="2895600" cy="320675"/>
          </a:xfrm>
        </p:spPr>
        <p:txBody>
          <a:bodyPr/>
          <a:lstStyle/>
          <a:p>
            <a:pPr algn="l">
              <a:defRPr/>
            </a:pPr>
            <a:r>
              <a:rPr lang="id-ID" sz="1200" b="1" i="1" dirty="0">
                <a:solidFill>
                  <a:srgbClr val="C00000"/>
                </a:solidFill>
                <a:latin typeface="Bookman Old Style" pitchFamily="18" charset="0"/>
              </a:rPr>
              <a:t>Center Of Excellence</a:t>
            </a:r>
            <a:endParaRPr lang="en-US" sz="1200" b="1" i="1" dirty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248400" y="6524625"/>
            <a:ext cx="2895600" cy="320675"/>
          </a:xfrm>
        </p:spPr>
        <p:txBody>
          <a:bodyPr/>
          <a:lstStyle/>
          <a:p>
            <a:pPr algn="r">
              <a:defRPr/>
            </a:pPr>
            <a:r>
              <a:rPr lang="id-ID" sz="1200" b="1" i="1" dirty="0" smtClean="0">
                <a:latin typeface="Bookman Old Style" pitchFamily="18" charset="0"/>
              </a:rPr>
              <a:t>3</a:t>
            </a:r>
            <a:endParaRPr lang="en-US" sz="1200" b="1" i="1" dirty="0">
              <a:latin typeface="Bookman Old Style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5720" y="1340768"/>
            <a:ext cx="8358246" cy="46599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id-ID" sz="1600" b="1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16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Peraturan Menteri Keuangan (PMK) Nomor 230/PMK.05/2016 tentang Perubahan atas PMK 162/PMK.05/2013 tentang Kedudukan dan Tanggung Jawab Bendahara pada Satuan Kerja Pengelola Anggaran Pendapatan dan Belanja Negara(APBN</a:t>
            </a:r>
            <a:r>
              <a:rPr lang="id-ID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600" b="1" dirty="0" smtClean="0">
                <a:solidFill>
                  <a:schemeClr val="tx1"/>
                </a:solidFill>
              </a:rPr>
              <a:t>Surat Edaran Menteri Agama Nomor 3 tahun 2017 Tentang Transaksi Pembayaran Non Tunai Pada Kementerian Agama tanggal 27 Oktober 2017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600" b="1" dirty="0" smtClean="0">
                <a:solidFill>
                  <a:schemeClr val="tx1"/>
                </a:solidFill>
              </a:rPr>
              <a:t>Petunjuk Teknis Transaksi Pembayaran Non Tunai Pada Kementerian Agama yang dikeluarkan oleh Biro Keuangan dan BMN Kementerian Agama Tanggal 04 Januari 2018, dan ditanda tangani oleh Sekretaris Jenderal Kementerian Agama.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US" sz="2000" b="1" dirty="0">
              <a:solidFill>
                <a:schemeClr val="tx1"/>
              </a:solidFill>
              <a:effectLst/>
              <a:latin typeface="Bookman Old Style"/>
              <a:ea typeface="Times New Roman"/>
              <a:cs typeface="Times New Roman"/>
            </a:endParaRPr>
          </a:p>
        </p:txBody>
      </p:sp>
      <p:pic>
        <p:nvPicPr>
          <p:cNvPr id="8" name="Picture 7" descr="pen_paper_cart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9018" y="4941168"/>
            <a:ext cx="2119314" cy="1714488"/>
          </a:xfrm>
          <a:prstGeom prst="rect">
            <a:avLst/>
          </a:prstGeom>
        </p:spPr>
      </p:pic>
      <p:pic>
        <p:nvPicPr>
          <p:cNvPr id="9" name="Picture 8" descr="LOGO IAIN RESMI 20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53" y="404664"/>
            <a:ext cx="58441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374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1183" t="21464" r="28970" b="8646"/>
          <a:stretch>
            <a:fillRect/>
          </a:stretch>
        </p:blipFill>
        <p:spPr bwMode="auto">
          <a:xfrm>
            <a:off x="539552" y="1340768"/>
            <a:ext cx="804929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37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82" name="Rectangle 6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defRPr/>
            </a:pPr>
            <a:r>
              <a:rPr lang="id-ID" sz="2800" dirty="0" smtClean="0">
                <a:solidFill>
                  <a:srgbClr val="C00000"/>
                </a:solidFill>
              </a:rPr>
              <a:t>Proses pembayaran Mass FT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d-ID" sz="1600" dirty="0" smtClean="0">
                <a:solidFill>
                  <a:schemeClr val="bg2"/>
                </a:solidFill>
                <a:latin typeface="Arial" charset="0"/>
              </a:rPr>
              <a:t>20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3" y="1268760"/>
            <a:ext cx="8740080" cy="510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45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31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defRPr/>
            </a:pPr>
            <a:r>
              <a:rPr lang="id-ID" sz="3200" dirty="0" smtClean="0">
                <a:solidFill>
                  <a:srgbClr val="FF0000"/>
                </a:solidFill>
              </a:rPr>
              <a:t>Download format file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d-ID" sz="1600" i="1" dirty="0" smtClean="0">
                <a:solidFill>
                  <a:schemeClr val="bg2"/>
                </a:solidFill>
                <a:latin typeface="Arial" charset="0"/>
              </a:rPr>
              <a:t>21</a:t>
            </a:r>
            <a:endParaRPr lang="en-US" sz="1600" i="1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8812088" cy="502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01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d-ID" sz="20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File yang sudah di convert dalam bentuk CSV</a:t>
            </a:r>
            <a:endParaRPr lang="en-US" sz="2000" dirty="0" smtClean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12160" y="6381328"/>
            <a:ext cx="2895600" cy="320675"/>
          </a:xfrm>
        </p:spPr>
        <p:txBody>
          <a:bodyPr/>
          <a:lstStyle/>
          <a:p>
            <a:pPr algn="r">
              <a:defRPr/>
            </a:pPr>
            <a:fld id="{317F009D-D0F3-419F-97E7-E1BF36BF0ABE}" type="slidenum">
              <a:rPr lang="en-US" sz="1600" smtClean="0"/>
              <a:pPr algn="r">
                <a:defRPr/>
              </a:pPr>
              <a:t>33</a:t>
            </a:fld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1" y="1340768"/>
            <a:ext cx="87129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17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0"/>
            <a:ext cx="6444952" cy="1000108"/>
          </a:xfrm>
        </p:spPr>
        <p:txBody>
          <a:bodyPr/>
          <a:lstStyle/>
          <a:p>
            <a:pPr algn="r" eaLnBrk="1" hangingPunct="1"/>
            <a:r>
              <a:rPr lang="id-ID" sz="2500" i="1" dirty="0" smtClean="0">
                <a:solidFill>
                  <a:srgbClr val="FF0000"/>
                </a:solidFill>
              </a:rPr>
              <a:t>Upload file CSV </a:t>
            </a:r>
            <a:endParaRPr lang="en-US" sz="2500" i="1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84168" y="6381328"/>
            <a:ext cx="2895600" cy="320675"/>
          </a:xfrm>
        </p:spPr>
        <p:txBody>
          <a:bodyPr/>
          <a:lstStyle/>
          <a:p>
            <a:pPr algn="r">
              <a:defRPr/>
            </a:pPr>
            <a:fld id="{317F009D-D0F3-419F-97E7-E1BF36BF0ABE}" type="slidenum">
              <a:rPr lang="en-US" sz="1600" smtClean="0"/>
              <a:pPr algn="r">
                <a:defRPr/>
              </a:pPr>
              <a:t>34</a:t>
            </a:fld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854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7824" y="161544"/>
            <a:ext cx="6171821" cy="669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53148" tIns="26574" rIns="53148" bIns="26574">
            <a:spAutoFit/>
          </a:bodyPr>
          <a:lstStyle/>
          <a:p>
            <a:pPr algn="ctr" defTabSz="1333282"/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KELEBIHAN </a:t>
            </a:r>
            <a:r>
              <a:rPr lang="id-ID" sz="2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TRANSAKSI NON TUNAI MELALUI INTERNET </a:t>
            </a:r>
            <a:r>
              <a:rPr lang="id-ID" sz="2000" dirty="0">
                <a:solidFill>
                  <a:srgbClr val="C00000"/>
                </a:solidFill>
                <a:latin typeface="Cambria" panose="02040503050406030204" pitchFamily="18" charset="0"/>
              </a:rPr>
              <a:t>BANKING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7736" y="1844824"/>
            <a:ext cx="7459662" cy="643412"/>
          </a:xfrm>
          <a:prstGeom prst="roundRect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 fontAlgn="base" hangingPunct="0">
              <a:spcAft>
                <a:spcPts val="600"/>
              </a:spcAft>
            </a:pPr>
            <a:r>
              <a:rPr lang="fi-FI" sz="2000" dirty="0">
                <a:solidFill>
                  <a:prstClr val="black"/>
                </a:solidFill>
                <a:latin typeface="Cambria" panose="02040503050406030204" pitchFamily="18" charset="0"/>
              </a:rPr>
              <a:t>Tidak terdapat risiko keamanan atas </a:t>
            </a:r>
            <a:r>
              <a:rPr lang="id-ID" sz="2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pengambilan uang tunai dari bank dan </a:t>
            </a:r>
            <a:r>
              <a:rPr lang="fi-FI" sz="2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penyimpanan </a:t>
            </a:r>
            <a:r>
              <a:rPr lang="fi-FI" sz="2000" dirty="0">
                <a:solidFill>
                  <a:prstClr val="black"/>
                </a:solidFill>
                <a:latin typeface="Cambria" panose="02040503050406030204" pitchFamily="18" charset="0"/>
              </a:rPr>
              <a:t>uang </a:t>
            </a:r>
            <a:r>
              <a:rPr lang="fi-FI" sz="2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tunai</a:t>
            </a:r>
            <a:r>
              <a:rPr lang="id-ID" sz="2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di brankas </a:t>
            </a:r>
            <a:endParaRPr lang="id-ID" sz="2000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5161" y="2560245"/>
            <a:ext cx="7472238" cy="576063"/>
          </a:xfrm>
          <a:prstGeom prst="roundRect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 fontAlgn="base" hangingPunct="0">
              <a:spcAft>
                <a:spcPts val="600"/>
              </a:spcAft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Transaksi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dapat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dilakukan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meskipun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pejabat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berwenang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berada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di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tempat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3732" y="1879673"/>
            <a:ext cx="425771" cy="541215"/>
          </a:xfrm>
          <a:prstGeom prst="ellipse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79655" y="2560245"/>
            <a:ext cx="425771" cy="576063"/>
          </a:xfrm>
          <a:prstGeom prst="ellipse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023" y="3208318"/>
            <a:ext cx="7472238" cy="453369"/>
          </a:xfrm>
          <a:prstGeom prst="roundRect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 fontAlgn="base" hangingPunct="0">
              <a:spcAft>
                <a:spcPts val="600"/>
              </a:spcAft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Peluang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terjadinya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</a:rPr>
              <a:t>moral hazard </a:t>
            </a:r>
            <a:r>
              <a:rPr lang="id-ID" sz="2000" dirty="0">
                <a:solidFill>
                  <a:prstClr val="black"/>
                </a:solidFill>
                <a:latin typeface="Cambria" panose="02040503050406030204" pitchFamily="18" charset="0"/>
              </a:rPr>
              <a:t>dapat diminimalisasi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6519" y="3171157"/>
            <a:ext cx="425771" cy="505582"/>
          </a:xfrm>
          <a:prstGeom prst="ellipse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>
                <a:solidFill>
                  <a:prstClr val="black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2023" y="4254679"/>
            <a:ext cx="7472238" cy="470465"/>
          </a:xfrm>
          <a:prstGeom prst="roundRect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 fontAlgn="base" hangingPunct="0"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B</a:t>
            </a:r>
            <a:r>
              <a:rPr lang="id-ID" sz="2000" dirty="0">
                <a:solidFill>
                  <a:prstClr val="black"/>
                </a:solidFill>
                <a:latin typeface="Cambria" panose="02040503050406030204" pitchFamily="18" charset="0"/>
              </a:rPr>
              <a:t>ukti transaksi tersimpan dalam sistem </a:t>
            </a:r>
            <a:r>
              <a:rPr lang="id-ID" sz="2000" i="1" dirty="0">
                <a:solidFill>
                  <a:prstClr val="black"/>
                </a:solidFill>
                <a:latin typeface="Cambria" panose="02040503050406030204" pitchFamily="18" charset="0"/>
              </a:rPr>
              <a:t>internet banking</a:t>
            </a:r>
            <a:endParaRPr lang="en-US" sz="2000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6519" y="3715506"/>
            <a:ext cx="425771" cy="505582"/>
          </a:xfrm>
          <a:prstGeom prst="ellipse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>
                <a:solidFill>
                  <a:prstClr val="black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179655" y="4219562"/>
            <a:ext cx="425771" cy="505582"/>
          </a:xfrm>
          <a:prstGeom prst="ellipse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>
                <a:solidFill>
                  <a:prstClr val="black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8EE0-2BD2-455D-8E7F-5BAD1E013E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39283" y="3717032"/>
            <a:ext cx="7472238" cy="470465"/>
          </a:xfrm>
          <a:prstGeom prst="roundRect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 fontAlgn="base" hangingPunct="0">
              <a:spcAft>
                <a:spcPts val="600"/>
              </a:spcAft>
            </a:pPr>
            <a:r>
              <a:rPr lang="id-ID" sz="2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Pembayaran lebih dari satu dapat dilakukan dalam satu transaksi</a:t>
            </a:r>
            <a:endParaRPr lang="en-US" sz="2000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5160" y="4778286"/>
            <a:ext cx="7472238" cy="470465"/>
          </a:xfrm>
          <a:prstGeom prst="roundRect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 fontAlgn="base" hangingPunct="0">
              <a:spcAft>
                <a:spcPts val="600"/>
              </a:spcAft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Transaksi</a:t>
            </a:r>
            <a:r>
              <a:rPr lang="id-ID" sz="2000" dirty="0">
                <a:solidFill>
                  <a:prstClr val="black"/>
                </a:solidFill>
                <a:latin typeface="Cambria" panose="02040503050406030204" pitchFamily="18" charset="0"/>
              </a:rPr>
              <a:t> dapat dilakukan sepanjang hari (24 jam)</a:t>
            </a:r>
            <a:endParaRPr lang="en-US" sz="2000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59529" y="4795626"/>
            <a:ext cx="425771" cy="505582"/>
          </a:xfrm>
          <a:prstGeom prst="ellipse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 smtClean="0">
                <a:solidFill>
                  <a:prstClr val="black"/>
                </a:solidFill>
                <a:latin typeface="Cambria" panose="02040503050406030204" pitchFamily="18" charset="0"/>
              </a:rPr>
              <a:t>6</a:t>
            </a:r>
            <a:endParaRPr lang="id-ID" sz="23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28154" y="5334799"/>
            <a:ext cx="7472238" cy="470465"/>
          </a:xfrm>
          <a:prstGeom prst="roundRect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 fontAlgn="base" hangingPunct="0">
              <a:spcAft>
                <a:spcPts val="600"/>
              </a:spcAft>
            </a:pPr>
            <a:r>
              <a:rPr lang="id-ID" sz="2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Lebih transparan dan akuntable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9512" y="5371690"/>
            <a:ext cx="425771" cy="505582"/>
          </a:xfrm>
          <a:prstGeom prst="ellipse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 smtClean="0">
                <a:solidFill>
                  <a:prstClr val="black"/>
                </a:solidFill>
                <a:latin typeface="Cambria" panose="02040503050406030204" pitchFamily="18" charset="0"/>
              </a:rPr>
              <a:t>7</a:t>
            </a:r>
            <a:endParaRPr lang="id-ID" sz="23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9512" y="5947754"/>
            <a:ext cx="425771" cy="505582"/>
          </a:xfrm>
          <a:prstGeom prst="ellipse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ctr" defTabSz="1333282"/>
            <a:r>
              <a:rPr lang="id-ID" sz="2300" dirty="0" smtClean="0">
                <a:solidFill>
                  <a:prstClr val="black"/>
                </a:solidFill>
                <a:latin typeface="Cambria" panose="02040503050406030204" pitchFamily="18" charset="0"/>
              </a:rPr>
              <a:t>7</a:t>
            </a:r>
            <a:endParaRPr lang="id-ID" sz="23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3568" y="5910863"/>
            <a:ext cx="7472238" cy="470465"/>
          </a:xfrm>
          <a:prstGeom prst="roundRect">
            <a:avLst/>
          </a:prstGeom>
          <a:solidFill>
            <a:srgbClr val="FFC000">
              <a:alpha val="31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48" tIns="26574" rIns="53148" bIns="26574" rtlCol="0" anchor="ctr"/>
          <a:lstStyle/>
          <a:p>
            <a:pPr algn="just" defTabSz="1333282" fontAlgn="base" hangingPunct="0">
              <a:spcAft>
                <a:spcPts val="600"/>
              </a:spcAft>
            </a:pPr>
            <a:r>
              <a:rPr lang="id-ID" sz="2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Mudah dalam penyetoran pajak 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54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5" y="373093"/>
            <a:ext cx="4167743" cy="39161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d-ID" sz="3800" b="1" dirty="0" smtClean="0">
                <a:solidFill>
                  <a:srgbClr val="C00000"/>
                </a:solidFill>
              </a:rPr>
              <a:t>kiat non tunai</a:t>
            </a:r>
            <a:r>
              <a:rPr lang="en-US" sz="3800" b="1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n-US" sz="3800" dirty="0">
                <a:solidFill>
                  <a:srgbClr val="C00000"/>
                </a:solidFill>
              </a:rPr>
              <a:t/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b="1" dirty="0">
                <a:solidFill>
                  <a:srgbClr val="C00000"/>
                </a:solidFill>
                <a:latin typeface="Agency FB" pitchFamily="34" charset="0"/>
              </a:rPr>
              <a:t/>
            </a:r>
            <a:br>
              <a:rPr lang="en-US" sz="3800" b="1" dirty="0">
                <a:solidFill>
                  <a:srgbClr val="C00000"/>
                </a:solidFill>
                <a:latin typeface="Agency FB" pitchFamily="34" charset="0"/>
              </a:rPr>
            </a:br>
            <a: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</a:rPr>
              <a:t/>
            </a:r>
            <a:b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</a:rPr>
            </a:br>
            <a:endParaRPr lang="en-US" sz="4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27" y="1377776"/>
            <a:ext cx="8497932" cy="523271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431831" indent="-431831" algn="just">
              <a:buFont typeface="+mj-lt"/>
              <a:buAutoNum type="arabicPeriod"/>
            </a:pP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/>
              <a:t>meminimalisir</a:t>
            </a:r>
            <a:r>
              <a:rPr lang="en-US" sz="2100" dirty="0"/>
              <a:t> </a:t>
            </a:r>
            <a:r>
              <a:rPr lang="en-US" sz="2100" dirty="0" err="1"/>
              <a:t>biaya</a:t>
            </a:r>
            <a:r>
              <a:rPr lang="en-US" sz="2100" dirty="0"/>
              <a:t> yang </a:t>
            </a:r>
            <a:r>
              <a:rPr lang="en-US" sz="2100" dirty="0" err="1"/>
              <a:t>muncul</a:t>
            </a:r>
            <a:r>
              <a:rPr lang="en-US" sz="2100" dirty="0"/>
              <a:t> </a:t>
            </a:r>
            <a:r>
              <a:rPr lang="en-US" sz="2100" dirty="0" err="1"/>
              <a:t>akibat</a:t>
            </a:r>
            <a:r>
              <a:rPr lang="en-US" sz="2100" dirty="0"/>
              <a:t> </a:t>
            </a:r>
            <a:r>
              <a:rPr lang="en-US" sz="2100" dirty="0" err="1"/>
              <a:t>transaksi</a:t>
            </a:r>
            <a:r>
              <a:rPr lang="en-US" sz="2100" dirty="0"/>
              <a:t> </a:t>
            </a:r>
            <a:r>
              <a:rPr lang="en-US" sz="2100" dirty="0" err="1"/>
              <a:t>nontunai</a:t>
            </a:r>
            <a:r>
              <a:rPr lang="en-US" sz="2100" dirty="0"/>
              <a:t>, </a:t>
            </a:r>
            <a:r>
              <a:rPr lang="en-US" sz="2100" dirty="0" err="1"/>
              <a:t>diupayakan</a:t>
            </a:r>
            <a:r>
              <a:rPr lang="en-US" sz="2100" dirty="0"/>
              <a:t> agar </a:t>
            </a:r>
            <a:r>
              <a:rPr lang="en-US" sz="2100" dirty="0" err="1"/>
              <a:t>rekening</a:t>
            </a:r>
            <a:r>
              <a:rPr lang="en-US" sz="2100" dirty="0"/>
              <a:t> </a:t>
            </a:r>
            <a:r>
              <a:rPr lang="en-US" sz="2100" dirty="0" err="1"/>
              <a:t>penerima</a:t>
            </a:r>
            <a:r>
              <a:rPr lang="en-US" sz="2100" dirty="0"/>
              <a:t>/</a:t>
            </a:r>
            <a:r>
              <a:rPr lang="en-US" sz="2100" dirty="0" err="1"/>
              <a:t>rekening</a:t>
            </a:r>
            <a:r>
              <a:rPr lang="en-US" sz="2100" dirty="0"/>
              <a:t> </a:t>
            </a:r>
            <a:r>
              <a:rPr lang="en-US" sz="2100" dirty="0" err="1"/>
              <a:t>tujuan</a:t>
            </a:r>
            <a:r>
              <a:rPr lang="en-US" sz="2100" dirty="0"/>
              <a:t> yang </a:t>
            </a:r>
            <a:r>
              <a:rPr lang="en-US" sz="2100" dirty="0" err="1"/>
              <a:t>akan</a:t>
            </a:r>
            <a:r>
              <a:rPr lang="en-US" sz="2100" dirty="0"/>
              <a:t> </a:t>
            </a:r>
            <a:r>
              <a:rPr lang="en-US" sz="2100" dirty="0" err="1"/>
              <a:t>ditransaksikan</a:t>
            </a:r>
            <a:r>
              <a:rPr lang="en-US" sz="2100" dirty="0"/>
              <a:t>, </a:t>
            </a:r>
            <a:r>
              <a:rPr lang="en-US" sz="2100" dirty="0" err="1"/>
              <a:t>pada</a:t>
            </a:r>
            <a:r>
              <a:rPr lang="en-US" sz="2100" dirty="0"/>
              <a:t> bank yang </a:t>
            </a:r>
            <a:r>
              <a:rPr lang="en-US" sz="2100" dirty="0" err="1"/>
              <a:t>sama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rekening</a:t>
            </a:r>
            <a:r>
              <a:rPr lang="en-US" sz="2100" dirty="0"/>
              <a:t> </a:t>
            </a:r>
            <a:r>
              <a:rPr lang="id-ID" sz="2100" dirty="0"/>
              <a:t>bendahara </a:t>
            </a:r>
            <a:r>
              <a:rPr lang="en-US" sz="2100" dirty="0" err="1"/>
              <a:t>satuan</a:t>
            </a:r>
            <a:r>
              <a:rPr lang="en-US" sz="2100" dirty="0"/>
              <a:t> </a:t>
            </a:r>
            <a:r>
              <a:rPr lang="en-US" sz="2100" dirty="0" err="1"/>
              <a:t>kerja</a:t>
            </a:r>
            <a:r>
              <a:rPr lang="en-US" sz="2100" dirty="0"/>
              <a:t>;</a:t>
            </a:r>
          </a:p>
          <a:p>
            <a:pPr marL="431831" indent="-431831" algn="just">
              <a:buFont typeface="+mj-lt"/>
              <a:buAutoNum type="arabicPeriod"/>
            </a:pP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rangka</a:t>
            </a:r>
            <a:r>
              <a:rPr lang="en-US" sz="2100" dirty="0"/>
              <a:t> </a:t>
            </a:r>
            <a:r>
              <a:rPr lang="en-US" sz="2100" dirty="0" err="1"/>
              <a:t>kemudahan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mengetahui</a:t>
            </a:r>
            <a:r>
              <a:rPr lang="en-US" sz="2100" dirty="0"/>
              <a:t> </a:t>
            </a:r>
            <a:r>
              <a:rPr lang="en-US" sz="2100" dirty="0" err="1"/>
              <a:t>transaksi</a:t>
            </a:r>
            <a:r>
              <a:rPr lang="en-US" sz="2100" dirty="0"/>
              <a:t> </a:t>
            </a:r>
            <a:r>
              <a:rPr lang="en-US" sz="2100" dirty="0" err="1"/>
              <a:t>nontunai</a:t>
            </a:r>
            <a:r>
              <a:rPr lang="en-US" sz="2100" dirty="0"/>
              <a:t> yang </a:t>
            </a:r>
            <a:r>
              <a:rPr lang="en-US" sz="2100" dirty="0" err="1"/>
              <a:t>masuk</a:t>
            </a:r>
            <a:r>
              <a:rPr lang="en-US" sz="2100" dirty="0"/>
              <a:t> </a:t>
            </a:r>
            <a:r>
              <a:rPr lang="en-US" sz="2100" dirty="0" err="1"/>
              <a:t>kedalam</a:t>
            </a:r>
            <a:r>
              <a:rPr lang="en-US" sz="2100" dirty="0"/>
              <a:t> </a:t>
            </a:r>
            <a:r>
              <a:rPr lang="en-US" sz="2100" dirty="0" err="1"/>
              <a:t>rekening</a:t>
            </a:r>
            <a:r>
              <a:rPr lang="en-US" sz="2100" dirty="0"/>
              <a:t> </a:t>
            </a:r>
            <a:r>
              <a:rPr lang="en-US" sz="2100" dirty="0" err="1"/>
              <a:t>penerima</a:t>
            </a:r>
            <a:r>
              <a:rPr lang="en-US" sz="2100" dirty="0"/>
              <a:t>, </a:t>
            </a:r>
            <a:r>
              <a:rPr lang="en-US" sz="2100" dirty="0" err="1"/>
              <a:t>kepada</a:t>
            </a:r>
            <a:r>
              <a:rPr lang="en-US" sz="2100" dirty="0"/>
              <a:t> </a:t>
            </a:r>
            <a:r>
              <a:rPr lang="en-US" sz="2100" dirty="0" err="1"/>
              <a:t>seluruh</a:t>
            </a:r>
            <a:r>
              <a:rPr lang="en-US" sz="2100" dirty="0"/>
              <a:t> </a:t>
            </a:r>
            <a:r>
              <a:rPr lang="en-US" sz="2100" dirty="0" err="1"/>
              <a:t>penerima</a:t>
            </a:r>
            <a:r>
              <a:rPr lang="en-US" sz="2100" dirty="0"/>
              <a:t>/</a:t>
            </a:r>
            <a:r>
              <a:rPr lang="en-US" sz="2100" dirty="0" err="1"/>
              <a:t>pegawai</a:t>
            </a:r>
            <a:r>
              <a:rPr lang="en-US" sz="2100" dirty="0"/>
              <a:t> agar </a:t>
            </a:r>
            <a:r>
              <a:rPr lang="en-US" sz="2100" dirty="0" err="1"/>
              <a:t>melakukan</a:t>
            </a:r>
            <a:r>
              <a:rPr lang="en-US" sz="2100" dirty="0"/>
              <a:t> </a:t>
            </a:r>
            <a:r>
              <a:rPr lang="en-US" sz="2100" dirty="0" err="1"/>
              <a:t>pendaftaran</a:t>
            </a:r>
            <a:r>
              <a:rPr lang="en-US" sz="2100" dirty="0"/>
              <a:t> </a:t>
            </a:r>
            <a:r>
              <a:rPr lang="en-US" sz="2100" dirty="0" err="1"/>
              <a:t>notifikasi</a:t>
            </a:r>
            <a:r>
              <a:rPr lang="en-US" sz="2100" dirty="0"/>
              <a:t> </a:t>
            </a:r>
            <a:r>
              <a:rPr lang="en-US" sz="2100" dirty="0" err="1"/>
              <a:t>melalui</a:t>
            </a:r>
            <a:r>
              <a:rPr lang="en-US" sz="2100" dirty="0"/>
              <a:t> SMS dan/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notifikasi</a:t>
            </a:r>
            <a:r>
              <a:rPr lang="en-US" sz="2100" dirty="0"/>
              <a:t> </a:t>
            </a:r>
            <a:r>
              <a:rPr lang="en-US" sz="2100" dirty="0" err="1"/>
              <a:t>melalui</a:t>
            </a:r>
            <a:r>
              <a:rPr lang="en-US" sz="2100" dirty="0"/>
              <a:t> internet</a:t>
            </a:r>
            <a:r>
              <a:rPr lang="en-US" sz="2100" dirty="0" smtClean="0"/>
              <a:t>.</a:t>
            </a:r>
            <a:endParaRPr lang="id-ID" sz="2100" dirty="0" smtClean="0"/>
          </a:p>
          <a:p>
            <a:pPr marL="431831" indent="-431831" algn="just">
              <a:buFont typeface="+mj-lt"/>
              <a:buAutoNum type="arabicPeriod"/>
            </a:pPr>
            <a:r>
              <a:rPr lang="id-ID" sz="2100" dirty="0" smtClean="0"/>
              <a:t>Buat Data Base nama rekening dan nomor rekening pegawai dan pihak ketiga yang sudah terverifikasi oleh Bank untuk menghindari retur</a:t>
            </a:r>
          </a:p>
          <a:p>
            <a:pPr marL="431831" indent="-431831" algn="just">
              <a:buFont typeface="+mj-lt"/>
              <a:buAutoNum type="arabicPeriod"/>
            </a:pPr>
            <a:r>
              <a:rPr lang="id-ID" sz="2100" dirty="0" smtClean="0"/>
              <a:t>Dalam pembukuan bendahara transaksi lebih dari satu yang ditransfer dari proses Mass FT atau Mass CN dibukukan dalam satu nomor transaksi.</a:t>
            </a:r>
          </a:p>
          <a:p>
            <a:pPr marL="431831" indent="-431831" algn="just">
              <a:buFont typeface="+mj-lt"/>
              <a:buAutoNum type="arabicPeriod"/>
            </a:pPr>
            <a:r>
              <a:rPr lang="id-ID" sz="2100" dirty="0" smtClean="0"/>
              <a:t>Biaya yang timbul akibat transaksi dibukukan secara akumulatif dengan satu no transaksi dibebankan diakun 521111</a:t>
            </a:r>
          </a:p>
          <a:p>
            <a:pPr marL="440135" indent="-440135" algn="just">
              <a:buNone/>
            </a:pPr>
            <a:endParaRPr lang="en-US" sz="21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271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defRPr/>
            </a:pPr>
            <a:r>
              <a:rPr lang="id-ID" sz="3200" dirty="0" smtClean="0">
                <a:solidFill>
                  <a:srgbClr val="FF0000"/>
                </a:solidFill>
              </a:rPr>
              <a:t>lanjutan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5827" y="1377776"/>
            <a:ext cx="8497932" cy="523271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id-ID" sz="2100" dirty="0" smtClean="0"/>
              <a:t>6. </a:t>
            </a:r>
            <a:r>
              <a:rPr lang="en-US" sz="2100" dirty="0" err="1" smtClean="0">
                <a:latin typeface="Cambria" pitchFamily="18" charset="0"/>
              </a:rPr>
              <a:t>Untuk</a:t>
            </a:r>
            <a:r>
              <a:rPr lang="en-US" sz="2100" dirty="0" smtClean="0">
                <a:latin typeface="Cambria" pitchFamily="18" charset="0"/>
              </a:rPr>
              <a:t> </a:t>
            </a:r>
            <a:r>
              <a:rPr lang="id-ID" sz="2100" dirty="0" smtClean="0">
                <a:latin typeface="Cambria" pitchFamily="18" charset="0"/>
              </a:rPr>
              <a:t>pembayaran ke no rek bank yang berbeda dengan rek bank satker, transaksi dilakukan di bawah jam 12 siang agar dapat dibukukan dihari yang sama</a:t>
            </a:r>
          </a:p>
          <a:p>
            <a:pPr marL="0" indent="0" algn="just">
              <a:buNone/>
            </a:pPr>
            <a:r>
              <a:rPr lang="id-ID" sz="2100" dirty="0" smtClean="0">
                <a:latin typeface="Cambria" pitchFamily="18" charset="0"/>
              </a:rPr>
              <a:t>7. Jika dalam satu kegiatan terdapat tagihan yang menggunakan rek bank yang berbeda beda  transaksi diutamakan ke bank yang berbeda dengan bank satker dan di proses sebelum jam 12 siang.  </a:t>
            </a:r>
            <a:endParaRPr lang="en-US" sz="2100" dirty="0">
              <a:latin typeface="Cambr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16632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5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63688" y="5157192"/>
            <a:ext cx="5475288" cy="381000"/>
          </a:xfrm>
        </p:spPr>
        <p:txBody>
          <a:bodyPr/>
          <a:lstStyle/>
          <a:p>
            <a:pPr algn="ctr"/>
            <a:r>
              <a:rPr lang="id-ID" sz="4000" dirty="0" smtClean="0">
                <a:solidFill>
                  <a:srgbClr val="002060"/>
                </a:solidFill>
              </a:rPr>
              <a:t>TERIMA KASIH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077200" cy="682625"/>
          </a:xfrm>
        </p:spPr>
        <p:txBody>
          <a:bodyPr/>
          <a:lstStyle/>
          <a:p>
            <a:pPr algn="ctr"/>
            <a:r>
              <a:rPr lang="id-ID" sz="4800" dirty="0" smtClean="0">
                <a:solidFill>
                  <a:srgbClr val="C00000"/>
                </a:solidFill>
              </a:rPr>
              <a:t>SELESAI</a:t>
            </a:r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" name="Picture 2" descr="http://ustadzaris.com/wp-content/uploads/2011/11/jabat-tan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7" y="2348880"/>
            <a:ext cx="3384377" cy="229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>
                <a:solidFill>
                  <a:srgbClr val="C00000"/>
                </a:solidFill>
              </a:rPr>
              <a:t>LATAR BELAKANG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Affiliate-Marketing-Busin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301208"/>
            <a:ext cx="3714744" cy="1428736"/>
          </a:xfrm>
          <a:prstGeom prst="rect">
            <a:avLst/>
          </a:prstGeom>
        </p:spPr>
      </p:pic>
      <p:sp>
        <p:nvSpPr>
          <p:cNvPr id="9" name="Rounded Rectangle 1">
            <a:extLst>
              <a:ext uri="{FF2B5EF4-FFF2-40B4-BE49-F238E27FC236}">
                <a16:creationId xmlns:a16="http://schemas.microsoft.com/office/drawing/2014/main" xmlns="" id="{2923A646-71EC-4D5B-877A-399DAD365C77}"/>
              </a:ext>
            </a:extLst>
          </p:cNvPr>
          <p:cNvSpPr/>
          <p:nvPr/>
        </p:nvSpPr>
        <p:spPr>
          <a:xfrm>
            <a:off x="615044" y="1556792"/>
            <a:ext cx="8064896" cy="3744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Percepatan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implementasi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transaksi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non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tunai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seluruh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Kementerian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Lembaga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Pemerintah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Daerah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</a:rPr>
              <a:t> sebagai s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alah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satu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aksi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Instruksi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Presiden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Nomor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2016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Aksi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Pencegahan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Pemberantasan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Korupsi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2016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2017</a:t>
            </a:r>
            <a:endParaRPr lang="id-ID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88640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494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563563"/>
          </a:xfrm>
        </p:spPr>
        <p:txBody>
          <a:bodyPr/>
          <a:lstStyle/>
          <a:p>
            <a:pPr algn="r" eaLnBrk="1" hangingPunct="1"/>
            <a:r>
              <a:rPr lang="id-ID" dirty="0" smtClean="0">
                <a:solidFill>
                  <a:srgbClr val="C00000"/>
                </a:solidFill>
              </a:rPr>
              <a:t>MEKANISME PEMBAYARAN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445359" y="1547627"/>
            <a:ext cx="8361403" cy="4257637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lvl="0" indent="-457200" algn="just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800" dirty="0" smtClean="0">
                <a:solidFill>
                  <a:sysClr val="windowText" lastClr="000000"/>
                </a:solidFill>
              </a:rPr>
              <a:t>Mekanisme </a:t>
            </a:r>
            <a:r>
              <a:rPr lang="en-US" sz="2800" dirty="0" err="1">
                <a:solidFill>
                  <a:sysClr val="windowText" lastClr="000000"/>
                </a:solidFill>
              </a:rPr>
              <a:t>Pembayaran</a:t>
            </a:r>
            <a:r>
              <a:rPr lang="id-ID" sz="2800" dirty="0">
                <a:solidFill>
                  <a:sysClr val="windowText" lastClr="000000"/>
                </a:solidFill>
              </a:rPr>
              <a:t> APBN melalui Bendahara Umum </a:t>
            </a:r>
            <a:r>
              <a:rPr lang="id-ID" sz="2800" dirty="0" smtClean="0">
                <a:solidFill>
                  <a:sysClr val="windowText" lastClr="000000"/>
                </a:solidFill>
              </a:rPr>
              <a:t>Negara </a:t>
            </a:r>
            <a:r>
              <a:rPr lang="id-ID" sz="2800" dirty="0">
                <a:solidFill>
                  <a:sysClr val="windowText" lastClr="000000"/>
                </a:solidFill>
              </a:rPr>
              <a:t>(BUN) sebagaimana diatur didalam PMK  90/PMK.05/2012 bahwa proses tersebut melalui SPP, SPM dan SP2D</a:t>
            </a:r>
            <a:r>
              <a:rPr lang="id-ID" sz="2800" dirty="0" smtClean="0">
                <a:solidFill>
                  <a:sysClr val="windowText" lastClr="000000"/>
                </a:solidFill>
              </a:rPr>
              <a:t>;</a:t>
            </a:r>
          </a:p>
          <a:p>
            <a:pPr marL="457200" lvl="0" indent="-457200" algn="just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800" dirty="0" smtClean="0">
                <a:solidFill>
                  <a:sysClr val="windowText" lastClr="000000"/>
                </a:solidFill>
              </a:rPr>
              <a:t>Transaksi dilakukan melalui BUN kepada pihak penerima(LS Pihak ketiga)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/>
              <a:t>Transaksi pembayaran dilakukan melalui Bendahara satuan kerja, sumber dari UP/TUP dan LS Bendahara</a:t>
            </a:r>
            <a:r>
              <a:rPr lang="en-US" sz="2800" dirty="0"/>
              <a:t>, </a:t>
            </a:r>
            <a:r>
              <a:rPr lang="id-ID" sz="2800" dirty="0"/>
              <a:t>sebagai berikut:</a:t>
            </a:r>
            <a:endParaRPr lang="en-US" sz="2800" dirty="0"/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800" dirty="0">
              <a:solidFill>
                <a:sysClr val="windowText" lastClr="000000"/>
              </a:solidFill>
            </a:endParaRP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742950" marR="0" lvl="0" indent="-7429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47263" y="6365006"/>
            <a:ext cx="2895600" cy="320675"/>
          </a:xfrm>
        </p:spPr>
        <p:txBody>
          <a:bodyPr/>
          <a:lstStyle/>
          <a:p>
            <a:pPr algn="r">
              <a:defRPr/>
            </a:pPr>
            <a:fld id="{317F009D-D0F3-419F-97E7-E1BF36BF0ABE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88640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35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d-ID" sz="3200" dirty="0" smtClean="0">
                <a:solidFill>
                  <a:srgbClr val="C00000"/>
                </a:solidFill>
              </a:rPr>
              <a:t>lanjutan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539552" y="1412776"/>
            <a:ext cx="8208912" cy="482453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arenR"/>
            </a:pPr>
            <a:r>
              <a:rPr lang="id-ID" sz="2600" dirty="0"/>
              <a:t>kepada rekening penerima secara langsung</a:t>
            </a:r>
            <a:endParaRPr lang="en-US" sz="26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d-ID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 </a:t>
            </a:r>
            <a:r>
              <a:rPr kumimoji="0" lang="id-ID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hal Bendahara tidak dapat membayarkan kepada penerima secara langsung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karena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penerima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tidak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memiliki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rekening</a:t>
            </a:r>
            <a:r>
              <a:rPr kumimoji="0" lang="id-ID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PPK dapat memerintahkan kepada Bendahara untuk membayarkan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kepada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penerima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d-ID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melalui rekening perantara/penanggungjawab kegiatan dengan persyaratan: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889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1) </a:t>
            </a:r>
            <a:r>
              <a:rPr kumimoji="0" lang="id-ID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surat pernyataan bermaterai dari penerima.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8896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2) </a:t>
            </a:r>
            <a:r>
              <a:rPr kumimoji="0" lang="id-ID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kuitansi yang ditandatangani oleh penerima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d-ID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c) 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kebenaran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atas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transaksi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nontunai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diatas</a:t>
            </a:r>
            <a:r>
              <a:rPr kumimoji="0" lang="id-ID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d-ID" sz="2600" dirty="0">
                <a:solidFill>
                  <a:sysClr val="windowText" lastClr="000000"/>
                </a:solidFill>
              </a:rPr>
              <a:t> </a:t>
            </a:r>
            <a:r>
              <a:rPr lang="id-ID" sz="2600" dirty="0" smtClean="0">
                <a:solidFill>
                  <a:sysClr val="windowText" lastClr="000000"/>
                </a:solidFill>
              </a:rPr>
              <a:t>     merupakan tanggung jawab pelaksana kegiatan.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652120" y="6309320"/>
            <a:ext cx="2895600" cy="320675"/>
          </a:xfrm>
        </p:spPr>
        <p:txBody>
          <a:bodyPr/>
          <a:lstStyle/>
          <a:p>
            <a:pPr algn="r">
              <a:defRPr/>
            </a:pPr>
            <a:fld id="{317F009D-D0F3-419F-97E7-E1BF36BF0ABE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88640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899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96880" y="6400800"/>
            <a:ext cx="2895600" cy="320675"/>
          </a:xfrm>
        </p:spPr>
        <p:txBody>
          <a:bodyPr/>
          <a:lstStyle/>
          <a:p>
            <a:pPr algn="r">
              <a:defRPr/>
            </a:pPr>
            <a:fld id="{317F009D-D0F3-419F-97E7-E1BF36BF0ABE}" type="slidenum">
              <a:rPr lang="en-US" smtClean="0"/>
              <a:pPr algn="r">
                <a:defRPr/>
              </a:pPr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3203575"/>
            <a:ext cx="5627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72" y="1267779"/>
            <a:ext cx="6805551" cy="540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188640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225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714348" y="2549903"/>
            <a:ext cx="7715304" cy="2428892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anchor="ctr"/>
          <a:lstStyle/>
          <a:p>
            <a:pPr algn="ctr"/>
            <a:r>
              <a:rPr lang="id-ID" sz="2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PMK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Nomor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230/PMK.05/2016</a:t>
            </a:r>
          </a:p>
          <a:p>
            <a:pPr algn="ctr"/>
            <a:r>
              <a:rPr lang="id-ID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tentang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Perubahan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atas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id-ID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No. 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PMK 162/PMK.05/2013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tentang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Kedudukan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dan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Tanggung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Jawab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Bendahara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pada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Satuan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Kerja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Pengelola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Anggaran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Pendapatan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dan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Belanja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 Negara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211684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99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0719" y="2672280"/>
            <a:ext cx="4827390" cy="684713"/>
          </a:xfrm>
          <a:prstGeom prst="roundRect">
            <a:avLst/>
          </a:prstGeom>
          <a:solidFill>
            <a:schemeClr val="accent3">
              <a:lumMod val="50000"/>
              <a:alpha val="6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lvl="0" algn="just" fontAlgn="base" hangingPunct="0"/>
            <a:r>
              <a:rPr lang="id-ID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Cek/Bilyet Giro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07906" y="4725144"/>
            <a:ext cx="4752528" cy="1656184"/>
          </a:xfrm>
          <a:prstGeom prst="roundRect">
            <a:avLst/>
          </a:prstGeom>
          <a:solidFill>
            <a:srgbClr val="FFC000">
              <a:alpha val="20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marL="457189" indent="-457189" algn="just" fontAlgn="base" hangingPunct="0">
              <a:buFont typeface="+mj-lt"/>
              <a:buAutoNum type="arabicPeriod"/>
            </a:pPr>
            <a:r>
              <a:rPr lang="id-ID" sz="2600" dirty="0">
                <a:solidFill>
                  <a:schemeClr val="dk1"/>
                </a:solidFill>
                <a:latin typeface="Cambria" panose="02040503050406030204" pitchFamily="18" charset="0"/>
              </a:rPr>
              <a:t>Cek/Bilyet Giro; </a:t>
            </a:r>
          </a:p>
          <a:p>
            <a:pPr marL="457189" indent="-457189" algn="just" fontAlgn="base" hangingPunct="0">
              <a:buFont typeface="+mj-lt"/>
              <a:buAutoNum type="arabicPeriod"/>
            </a:pPr>
            <a:r>
              <a:rPr lang="id-ID" sz="2600" i="1" dirty="0">
                <a:solidFill>
                  <a:schemeClr val="dk1"/>
                </a:solidFill>
                <a:latin typeface="Cambria" panose="02040503050406030204" pitchFamily="18" charset="0"/>
              </a:rPr>
              <a:t>Internet Banking</a:t>
            </a:r>
            <a:r>
              <a:rPr lang="id-ID" sz="2600" dirty="0">
                <a:solidFill>
                  <a:schemeClr val="dk1"/>
                </a:solidFill>
                <a:latin typeface="Cambria" panose="02040503050406030204" pitchFamily="18" charset="0"/>
              </a:rPr>
              <a:t>; </a:t>
            </a:r>
          </a:p>
          <a:p>
            <a:pPr marL="457189" indent="-457189" algn="just" fontAlgn="base" hangingPunct="0">
              <a:buFont typeface="+mj-lt"/>
              <a:buAutoNum type="arabicPeriod"/>
            </a:pPr>
            <a:r>
              <a:rPr lang="id-ID" sz="2600" dirty="0">
                <a:solidFill>
                  <a:schemeClr val="dk1"/>
                </a:solidFill>
                <a:latin typeface="Cambria" panose="02040503050406030204" pitchFamily="18" charset="0"/>
              </a:rPr>
              <a:t>Kartu Debit.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5816" y="44624"/>
            <a:ext cx="5400599" cy="792337"/>
          </a:xfrm>
          <a:prstGeom prst="rect">
            <a:avLst/>
          </a:prstGeom>
        </p:spPr>
        <p:txBody>
          <a:bodyPr wrap="square" lIns="53154" tIns="26577" rIns="53154" bIns="26577">
            <a:spAutoFit/>
          </a:bodyPr>
          <a:lstStyle/>
          <a:p>
            <a:pPr algn="r"/>
            <a:r>
              <a:rPr lang="id-ID" sz="2400" b="1" dirty="0">
                <a:latin typeface="Cambria" panose="02040503050406030204" pitchFamily="18" charset="0"/>
              </a:rPr>
              <a:t>Sarana Pembayaran/Pendebitan Rekening Bendahara</a:t>
            </a:r>
          </a:p>
        </p:txBody>
      </p:sp>
      <p:sp>
        <p:nvSpPr>
          <p:cNvPr id="3" name="Oval 2"/>
          <p:cNvSpPr/>
          <p:nvPr/>
        </p:nvSpPr>
        <p:spPr>
          <a:xfrm>
            <a:off x="755580" y="1915645"/>
            <a:ext cx="2232248" cy="611430"/>
          </a:xfrm>
          <a:prstGeom prst="ellipse">
            <a:avLst/>
          </a:prstGeom>
          <a:solidFill>
            <a:srgbClr val="92D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ctr"/>
            <a:r>
              <a:rPr lang="id-ID" sz="2800" dirty="0">
                <a:solidFill>
                  <a:srgbClr val="C00000"/>
                </a:solidFill>
                <a:latin typeface="Cambria" panose="02040503050406030204" pitchFamily="18" charset="0"/>
              </a:rPr>
              <a:t>Semula</a:t>
            </a:r>
          </a:p>
        </p:txBody>
      </p:sp>
      <p:sp>
        <p:nvSpPr>
          <p:cNvPr id="10" name="Oval 9"/>
          <p:cNvSpPr/>
          <p:nvPr/>
        </p:nvSpPr>
        <p:spPr>
          <a:xfrm>
            <a:off x="3779915" y="3969700"/>
            <a:ext cx="2232248" cy="611430"/>
          </a:xfrm>
          <a:prstGeom prst="ellipse">
            <a:avLst/>
          </a:prstGeom>
          <a:solidFill>
            <a:schemeClr val="accent2">
              <a:lumMod val="75000"/>
              <a:alpha val="6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ctr"/>
            <a:r>
              <a:rPr lang="id-ID" sz="2800" dirty="0">
                <a:latin typeface="Cambria" panose="02040503050406030204" pitchFamily="18" charset="0"/>
              </a:rPr>
              <a:t>Menjadi</a:t>
            </a:r>
          </a:p>
        </p:txBody>
      </p:sp>
      <p:sp>
        <p:nvSpPr>
          <p:cNvPr id="6" name="Bent-Up Arrow 5"/>
          <p:cNvSpPr/>
          <p:nvPr/>
        </p:nvSpPr>
        <p:spPr>
          <a:xfrm rot="5400000">
            <a:off x="2292968" y="3166193"/>
            <a:ext cx="1139513" cy="1690359"/>
          </a:xfrm>
          <a:prstGeom prst="bentUpArrow">
            <a:avLst/>
          </a:prstGeom>
          <a:solidFill>
            <a:schemeClr val="accent6">
              <a:lumMod val="75000"/>
              <a:alpha val="5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54" tIns="26577" rIns="53154" bIns="26577" rtlCol="0" anchor="ctr"/>
          <a:lstStyle/>
          <a:p>
            <a:pPr algn="ctr"/>
            <a:endParaRPr lang="id-ID" sz="4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8EE0-2BD2-455D-8E7F-5BAD1E013EE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5" y="211684"/>
            <a:ext cx="763597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620688"/>
            <a:ext cx="1841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848715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65l">
  <a:themeElements>
    <a:clrScheme name="Custom 1">
      <a:dk1>
        <a:srgbClr val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6045</TotalTime>
  <Words>1075</Words>
  <Application>Microsoft Office PowerPoint</Application>
  <PresentationFormat>On-screen Show (4:3)</PresentationFormat>
  <Paragraphs>219</Paragraphs>
  <Slides>38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cdb2004165l</vt:lpstr>
      <vt:lpstr>Image</vt:lpstr>
      <vt:lpstr> IMPLEMENTASI TRANSAKSI PEMBAYARAN NON TUNAI PADA PTKIN  (studi kasus di UIN Fatmawati Sukarno Bengkulu)  </vt:lpstr>
      <vt:lpstr>Curiculum vitae</vt:lpstr>
      <vt:lpstr> DASAR HUKUM </vt:lpstr>
      <vt:lpstr>LATAR BELAKANG</vt:lpstr>
      <vt:lpstr>MEKANISME PEMBAYARAN</vt:lpstr>
      <vt:lpstr>lanjutan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Mekanisme Pembayaran Melalui internet banking</vt:lpstr>
      <vt:lpstr>PowerPoint Presentation</vt:lpstr>
      <vt:lpstr>PowerPoint Presentation</vt:lpstr>
      <vt:lpstr>  </vt:lpstr>
      <vt:lpstr>PowerPoint Presentation</vt:lpstr>
      <vt:lpstr>Cash Management System BRI</vt:lpstr>
      <vt:lpstr>Menu Bendahara</vt:lpstr>
      <vt:lpstr> untuk proses pembayaran tagihan </vt:lpstr>
      <vt:lpstr>Untuk proses pembayaran pajak</vt:lpstr>
      <vt:lpstr>Pembuatan billing</vt:lpstr>
      <vt:lpstr>lanjutan</vt:lpstr>
      <vt:lpstr>Contoh billing pajak</vt:lpstr>
      <vt:lpstr>Menu PPK</vt:lpstr>
      <vt:lpstr>PowerPoint Presentation</vt:lpstr>
      <vt:lpstr>PowerPoint Presentation</vt:lpstr>
      <vt:lpstr>Contoh bukti setor pajak</vt:lpstr>
      <vt:lpstr>Contoh bukti penyetoran ke kas negara</vt:lpstr>
      <vt:lpstr>PowerPoint Presentation</vt:lpstr>
      <vt:lpstr>PowerPoint Presentation</vt:lpstr>
      <vt:lpstr>PowerPoint Presentation</vt:lpstr>
      <vt:lpstr>File yang sudah di convert dalam bentuk CSV</vt:lpstr>
      <vt:lpstr>Upload file CSV </vt:lpstr>
      <vt:lpstr>PowerPoint Presentation</vt:lpstr>
      <vt:lpstr>   kiat non tunai    </vt:lpstr>
      <vt:lpstr>PowerPoint Presentation</vt:lpstr>
      <vt:lpstr>SELESAI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PERISTIWA SETELAH TANGGAL NERACA</dc:title>
  <dc:creator>Manager Teknis</dc:creator>
  <cp:lastModifiedBy>Windows User</cp:lastModifiedBy>
  <cp:revision>304</cp:revision>
  <dcterms:created xsi:type="dcterms:W3CDTF">2010-02-16T14:58:04Z</dcterms:created>
  <dcterms:modified xsi:type="dcterms:W3CDTF">2022-07-04T09:33:59Z</dcterms:modified>
</cp:coreProperties>
</file>